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8" r:id="rId2"/>
    <p:sldId id="307" r:id="rId3"/>
    <p:sldId id="289" r:id="rId4"/>
    <p:sldId id="290" r:id="rId5"/>
    <p:sldId id="293" r:id="rId6"/>
    <p:sldId id="292" r:id="rId7"/>
    <p:sldId id="291" r:id="rId8"/>
    <p:sldId id="294" r:id="rId9"/>
    <p:sldId id="296" r:id="rId10"/>
    <p:sldId id="295" r:id="rId11"/>
    <p:sldId id="297" r:id="rId12"/>
    <p:sldId id="298" r:id="rId13"/>
    <p:sldId id="299" r:id="rId14"/>
    <p:sldId id="302" r:id="rId15"/>
    <p:sldId id="300" r:id="rId16"/>
    <p:sldId id="301" r:id="rId17"/>
    <p:sldId id="305" r:id="rId18"/>
    <p:sldId id="287" r:id="rId19"/>
    <p:sldId id="303" r:id="rId20"/>
    <p:sldId id="304" r:id="rId21"/>
    <p:sldId id="274" r:id="rId22"/>
    <p:sldId id="275" r:id="rId23"/>
    <p:sldId id="273" r:id="rId24"/>
    <p:sldId id="272" r:id="rId25"/>
    <p:sldId id="271" r:id="rId26"/>
    <p:sldId id="270" r:id="rId27"/>
    <p:sldId id="269" r:id="rId28"/>
    <p:sldId id="264" r:id="rId29"/>
    <p:sldId id="279" r:id="rId30"/>
    <p:sldId id="309" r:id="rId31"/>
    <p:sldId id="278" r:id="rId32"/>
    <p:sldId id="265" r:id="rId33"/>
    <p:sldId id="276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B1382-224D-454B-B2B8-CE72E7DA8761}" type="datetimeFigureOut">
              <a:rPr lang="nl-NL" smtClean="0"/>
              <a:t>9-1-2022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AF35-2B8F-41E4-921F-A65F8E0A7D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35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6513" y="498475"/>
            <a:ext cx="4149725" cy="2335213"/>
          </a:xfrm>
        </p:spPr>
      </p:sp>
    </p:spTree>
    <p:extLst>
      <p:ext uri="{BB962C8B-B14F-4D97-AF65-F5344CB8AC3E}">
        <p14:creationId xmlns:p14="http://schemas.microsoft.com/office/powerpoint/2010/main" val="160734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55840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827183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3895503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264372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775125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2978795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721120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493293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547437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381620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6513" y="498475"/>
            <a:ext cx="4149725" cy="2335213"/>
          </a:xfrm>
        </p:spPr>
      </p:sp>
    </p:spTree>
    <p:extLst>
      <p:ext uri="{BB962C8B-B14F-4D97-AF65-F5344CB8AC3E}">
        <p14:creationId xmlns:p14="http://schemas.microsoft.com/office/powerpoint/2010/main" val="3710138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2157274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37016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265614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003732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616152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510469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488113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3147588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128397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10439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3324489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3525659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3790611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1706263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273611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6513" y="498475"/>
            <a:ext cx="4149725" cy="2335213"/>
          </a:xfrm>
        </p:spPr>
      </p:sp>
    </p:spTree>
    <p:extLst>
      <p:ext uri="{BB962C8B-B14F-4D97-AF65-F5344CB8AC3E}">
        <p14:creationId xmlns:p14="http://schemas.microsoft.com/office/powerpoint/2010/main" val="61889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248657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2347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415915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215890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497" y="2924067"/>
            <a:ext cx="5874327" cy="6219933"/>
          </a:xfrm>
        </p:spPr>
        <p:txBody>
          <a:bodyPr wrap="square" numCol="2" spcCol="182880">
            <a:no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  <p:extLst>
      <p:ext uri="{BB962C8B-B14F-4D97-AF65-F5344CB8AC3E}">
        <p14:creationId xmlns:p14="http://schemas.microsoft.com/office/powerpoint/2010/main" val="62867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2043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39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ransition advClick="0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87.jf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g"/><Relationship Id="rId4" Type="http://schemas.openxmlformats.org/officeDocument/2006/relationships/image" Target="../media/image9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jpeg"/><Relationship Id="rId4" Type="http://schemas.openxmlformats.org/officeDocument/2006/relationships/image" Target="../media/image9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098217" y="62498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888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122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0BA980D-A53A-46CD-A735-787D1B30D1A0}"/>
              </a:ext>
            </a:extLst>
          </p:cNvPr>
          <p:cNvSpPr txBox="1"/>
          <p:nvPr/>
        </p:nvSpPr>
        <p:spPr>
          <a:xfrm>
            <a:off x="5410607" y="712311"/>
            <a:ext cx="317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  <a:latin typeface="Calibri"/>
              </a:rPr>
              <a:t>“SUCCESSEN” van ChristenUnie Krimpenerwaard</a:t>
            </a:r>
          </a:p>
          <a:p>
            <a:pPr algn="ctr"/>
            <a:r>
              <a:rPr lang="nl-NL" sz="5400" dirty="0">
                <a:solidFill>
                  <a:srgbClr val="64C7EA"/>
                </a:solidFill>
                <a:latin typeface="Calibri"/>
              </a:rPr>
              <a:t>2022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774B945-059B-4678-A11C-EF5035E7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58" y="242842"/>
            <a:ext cx="3414158" cy="22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EAAD11-4529-4236-8D73-5EE8A89E1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411">
            <a:off x="1226951" y="5156299"/>
            <a:ext cx="3073400" cy="12192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20FCF6B-E5ED-43B2-989F-3D5A6615974D}"/>
              </a:ext>
            </a:extLst>
          </p:cNvPr>
          <p:cNvSpPr txBox="1"/>
          <p:nvPr/>
        </p:nvSpPr>
        <p:spPr>
          <a:xfrm>
            <a:off x="4843636" y="4806860"/>
            <a:ext cx="635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 januari 2022</a:t>
            </a:r>
          </a:p>
          <a:p>
            <a:endParaRPr lang="nl-NL" dirty="0"/>
          </a:p>
          <a:p>
            <a:r>
              <a:rPr lang="nl-NL" dirty="0"/>
              <a:t>ChristenUnie neemt het initiatief voor een brandbrief naar premier Rutte: “biedt niet-essentiële winkels een perspectief!” </a:t>
            </a:r>
          </a:p>
        </p:txBody>
      </p:sp>
      <p:pic>
        <p:nvPicPr>
          <p:cNvPr id="15" name="Picture 6" descr="De bronafbeelding bekijken">
            <a:extLst>
              <a:ext uri="{FF2B5EF4-FFF2-40B4-BE49-F238E27FC236}">
                <a16:creationId xmlns:a16="http://schemas.microsoft.com/office/drawing/2014/main" id="{DEDA6BC4-95A4-450D-AE06-5D46F2B4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01">
            <a:off x="8069779" y="2243515"/>
            <a:ext cx="2416595" cy="22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493871C2-0B31-4393-96DB-7BB7FB03A74E}"/>
              </a:ext>
            </a:extLst>
          </p:cNvPr>
          <p:cNvSpPr txBox="1"/>
          <p:nvPr/>
        </p:nvSpPr>
        <p:spPr>
          <a:xfrm>
            <a:off x="2763651" y="2674423"/>
            <a:ext cx="5626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KrimpenerWAARDERING</a:t>
            </a:r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13 Januari 2022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Uitgereikt aan Roel Cazemier, </a:t>
            </a:r>
            <a:r>
              <a:rPr lang="nl-NL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afscheid als </a:t>
            </a:r>
            <a:endParaRPr lang="nl-NL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burgemeester van Krimpenerwaard</a:t>
            </a:r>
          </a:p>
        </p:txBody>
      </p:sp>
    </p:spTree>
    <p:extLst>
      <p:ext uri="{BB962C8B-B14F-4D97-AF65-F5344CB8AC3E}">
        <p14:creationId xmlns:p14="http://schemas.microsoft.com/office/powerpoint/2010/main" val="133466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24" name="Picture 8" descr="Afbeelding">
            <a:extLst>
              <a:ext uri="{FF2B5EF4-FFF2-40B4-BE49-F238E27FC236}">
                <a16:creationId xmlns:a16="http://schemas.microsoft.com/office/drawing/2014/main" id="{07836190-2EE0-4073-BF56-9B0D1BDF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14" y="4340544"/>
            <a:ext cx="3973914" cy="231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148B1C1-D13E-477B-82B6-61332E109CD0}"/>
              </a:ext>
            </a:extLst>
          </p:cNvPr>
          <p:cNvSpPr txBox="1"/>
          <p:nvPr/>
        </p:nvSpPr>
        <p:spPr>
          <a:xfrm>
            <a:off x="2247901" y="835711"/>
            <a:ext cx="3937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16 juli 2021</a:t>
            </a:r>
          </a:p>
          <a:p>
            <a:r>
              <a:rPr lang="nl-NL" dirty="0"/>
              <a:t>Vragen van ChristenUnie </a:t>
            </a:r>
          </a:p>
          <a:p>
            <a:endParaRPr lang="nl-NL" dirty="0"/>
          </a:p>
          <a:p>
            <a:r>
              <a:rPr lang="nl-NL" dirty="0"/>
              <a:t>leiden tot pilot nieuwe vorm Pleegzorg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6E3E1A-694A-4CA9-AAB5-AF5280BF1713}"/>
              </a:ext>
            </a:extLst>
          </p:cNvPr>
          <p:cNvSpPr txBox="1"/>
          <p:nvPr/>
        </p:nvSpPr>
        <p:spPr>
          <a:xfrm>
            <a:off x="4727849" y="2488884"/>
            <a:ext cx="2980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16 juli 2021: </a:t>
            </a:r>
          </a:p>
          <a:p>
            <a:pPr algn="r"/>
            <a:r>
              <a:rPr lang="nl-NL" dirty="0"/>
              <a:t>Integriteit</a:t>
            </a:r>
          </a:p>
          <a:p>
            <a:endParaRPr lang="nl-NL" dirty="0"/>
          </a:p>
          <a:p>
            <a:r>
              <a:rPr lang="nl-NL" dirty="0"/>
              <a:t>7 augustus 2021: </a:t>
            </a:r>
          </a:p>
          <a:p>
            <a:r>
              <a:rPr lang="nl-NL" dirty="0"/>
              <a:t>Stop intimidatie </a:t>
            </a:r>
          </a:p>
          <a:p>
            <a:r>
              <a:rPr lang="nl-NL" dirty="0"/>
              <a:t>GGD-medewerkers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42679E-53B6-4A90-AD93-74A5180B10FC}"/>
              </a:ext>
            </a:extLst>
          </p:cNvPr>
          <p:cNvSpPr txBox="1"/>
          <p:nvPr/>
        </p:nvSpPr>
        <p:spPr>
          <a:xfrm>
            <a:off x="4071557" y="5926520"/>
            <a:ext cx="466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14 juli 2021</a:t>
            </a:r>
          </a:p>
          <a:p>
            <a:r>
              <a:rPr lang="nl-NL" dirty="0"/>
              <a:t>In Krimpenerwaard komen 2000 nieuwe bomen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CC446C5-26AA-4ECD-A962-3B196598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488884"/>
            <a:ext cx="2618001" cy="147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">
            <a:extLst>
              <a:ext uri="{FF2B5EF4-FFF2-40B4-BE49-F238E27FC236}">
                <a16:creationId xmlns:a16="http://schemas.microsoft.com/office/drawing/2014/main" id="{B2642279-4731-4E09-A5AC-8B2074DCB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277">
            <a:off x="6187337" y="403029"/>
            <a:ext cx="2952751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fbeelding">
            <a:extLst>
              <a:ext uri="{FF2B5EF4-FFF2-40B4-BE49-F238E27FC236}">
                <a16:creationId xmlns:a16="http://schemas.microsoft.com/office/drawing/2014/main" id="{A6395DFC-AA7D-4C4F-9300-A7A73887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16" y="2292217"/>
            <a:ext cx="2235666" cy="35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59740" y="2636912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148B1C1-D13E-477B-82B6-61332E109CD0}"/>
              </a:ext>
            </a:extLst>
          </p:cNvPr>
          <p:cNvSpPr txBox="1"/>
          <p:nvPr/>
        </p:nvSpPr>
        <p:spPr>
          <a:xfrm>
            <a:off x="2247901" y="740537"/>
            <a:ext cx="2712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 juli 2021</a:t>
            </a:r>
          </a:p>
          <a:p>
            <a:endParaRPr lang="nl-NL" dirty="0"/>
          </a:p>
          <a:p>
            <a:r>
              <a:rPr lang="nl-NL" dirty="0"/>
              <a:t>Werkbezoek Amadeushuis </a:t>
            </a:r>
          </a:p>
          <a:p>
            <a:r>
              <a:rPr lang="nl-NL" dirty="0"/>
              <a:t>in Bergambacht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6E3E1A-694A-4CA9-AAB5-AF5280BF1713}"/>
              </a:ext>
            </a:extLst>
          </p:cNvPr>
          <p:cNvSpPr txBox="1"/>
          <p:nvPr/>
        </p:nvSpPr>
        <p:spPr>
          <a:xfrm>
            <a:off x="5734941" y="3059686"/>
            <a:ext cx="4466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29 juni 2021</a:t>
            </a:r>
          </a:p>
          <a:p>
            <a:endParaRPr lang="nl-NL" dirty="0"/>
          </a:p>
          <a:p>
            <a:r>
              <a:rPr lang="nl-NL" dirty="0"/>
              <a:t>Vaststelling van de Regionale Energiestrategie</a:t>
            </a:r>
          </a:p>
        </p:txBody>
      </p:sp>
      <p:pic>
        <p:nvPicPr>
          <p:cNvPr id="10242" name="Picture 2" descr="Afbeelding">
            <a:extLst>
              <a:ext uri="{FF2B5EF4-FFF2-40B4-BE49-F238E27FC236}">
                <a16:creationId xmlns:a16="http://schemas.microsoft.com/office/drawing/2014/main" id="{EDB8999C-456E-427D-BF3E-4EE85F99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141">
            <a:off x="6405013" y="386480"/>
            <a:ext cx="3126465" cy="23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">
            <a:extLst>
              <a:ext uri="{FF2B5EF4-FFF2-40B4-BE49-F238E27FC236}">
                <a16:creationId xmlns:a16="http://schemas.microsoft.com/office/drawing/2014/main" id="{63437D61-27A5-4D6F-AA08-5EA4F3E3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714">
            <a:off x="1951279" y="2264639"/>
            <a:ext cx="3124461" cy="21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23F3FEA-EFB9-4128-8E08-A1D9C6B7E19A}"/>
              </a:ext>
            </a:extLst>
          </p:cNvPr>
          <p:cNvSpPr txBox="1"/>
          <p:nvPr/>
        </p:nvSpPr>
        <p:spPr>
          <a:xfrm>
            <a:off x="2329361" y="4724400"/>
            <a:ext cx="3875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26 juni</a:t>
            </a:r>
          </a:p>
          <a:p>
            <a:endParaRPr lang="nl-NL" dirty="0"/>
          </a:p>
          <a:p>
            <a:r>
              <a:rPr lang="nl-NL" dirty="0"/>
              <a:t>ChristenUnie stelt vragen over “Stiekem meekijken” van ambtenaren via </a:t>
            </a:r>
            <a:r>
              <a:rPr lang="nl-NL" dirty="0" err="1"/>
              <a:t>Social</a:t>
            </a:r>
            <a:r>
              <a:rPr lang="nl-NL" dirty="0"/>
              <a:t> Media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FCA81A2-2B7D-4EA6-BA9A-33C6DEC58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" r="32156"/>
          <a:stretch/>
        </p:blipFill>
        <p:spPr bwMode="auto">
          <a:xfrm rot="21341684">
            <a:off x="6803891" y="4540736"/>
            <a:ext cx="2803991" cy="16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86222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842878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148B1C1-D13E-477B-82B6-61332E109CD0}"/>
              </a:ext>
            </a:extLst>
          </p:cNvPr>
          <p:cNvSpPr txBox="1"/>
          <p:nvPr/>
        </p:nvSpPr>
        <p:spPr>
          <a:xfrm>
            <a:off x="2275511" y="657242"/>
            <a:ext cx="3292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11 juni 2021 </a:t>
            </a:r>
          </a:p>
          <a:p>
            <a:endParaRPr lang="nl-NL" dirty="0"/>
          </a:p>
          <a:p>
            <a:r>
              <a:rPr lang="nl-NL" dirty="0"/>
              <a:t>Kars benoemd als commissielid</a:t>
            </a:r>
          </a:p>
          <a:p>
            <a:r>
              <a:rPr lang="nl-NL" dirty="0"/>
              <a:t>Krijgt meteen veel aandacht met </a:t>
            </a:r>
          </a:p>
          <a:p>
            <a:r>
              <a:rPr lang="nl-NL" dirty="0"/>
              <a:t>Second love reclame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6E3E1A-694A-4CA9-AAB5-AF5280BF1713}"/>
              </a:ext>
            </a:extLst>
          </p:cNvPr>
          <p:cNvSpPr txBox="1"/>
          <p:nvPr/>
        </p:nvSpPr>
        <p:spPr>
          <a:xfrm>
            <a:off x="4839023" y="3183706"/>
            <a:ext cx="3144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 juni </a:t>
            </a:r>
          </a:p>
          <a:p>
            <a:endParaRPr lang="nl-NL" dirty="0"/>
          </a:p>
          <a:p>
            <a:r>
              <a:rPr lang="nl-NL" dirty="0"/>
              <a:t>Mooie resultaten proeftuin Krimpenerwaard en Mijn Koers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42679E-53B6-4A90-AD93-74A5180B10FC}"/>
              </a:ext>
            </a:extLst>
          </p:cNvPr>
          <p:cNvSpPr txBox="1"/>
          <p:nvPr/>
        </p:nvSpPr>
        <p:spPr>
          <a:xfrm>
            <a:off x="3567886" y="4846023"/>
            <a:ext cx="2787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 juni 2021</a:t>
            </a:r>
          </a:p>
          <a:p>
            <a:endParaRPr lang="nl-NL" dirty="0"/>
          </a:p>
          <a:p>
            <a:r>
              <a:rPr lang="nl-NL" dirty="0"/>
              <a:t>Bezoek aan natuurzwembad De </a:t>
            </a:r>
            <a:r>
              <a:rPr lang="nl-NL" dirty="0" err="1"/>
              <a:t>Loete</a:t>
            </a:r>
            <a:endParaRPr lang="nl-NL" dirty="0"/>
          </a:p>
          <a:p>
            <a:endParaRPr lang="nl-NL" dirty="0"/>
          </a:p>
        </p:txBody>
      </p:sp>
      <p:pic>
        <p:nvPicPr>
          <p:cNvPr id="11266" name="Picture 2" descr="Afbeelding">
            <a:extLst>
              <a:ext uri="{FF2B5EF4-FFF2-40B4-BE49-F238E27FC236}">
                <a16:creationId xmlns:a16="http://schemas.microsoft.com/office/drawing/2014/main" id="{F7B05C16-1C02-403C-90B6-01E890565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776">
            <a:off x="1745316" y="2606163"/>
            <a:ext cx="2950263" cy="22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D93E1EA-F567-4ABE-9AB0-460E228ED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644">
            <a:off x="7192304" y="4571974"/>
            <a:ext cx="2468802" cy="1851601"/>
          </a:xfrm>
          <a:prstGeom prst="rect">
            <a:avLst/>
          </a:prstGeom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72A421E2-3740-4AB6-9209-292717C0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97" y="341691"/>
            <a:ext cx="3309255" cy="17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fbeelding">
            <a:extLst>
              <a:ext uri="{FF2B5EF4-FFF2-40B4-BE49-F238E27FC236}">
                <a16:creationId xmlns:a16="http://schemas.microsoft.com/office/drawing/2014/main" id="{12D320BD-F091-490D-A268-A9D9F386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13" y="734255"/>
            <a:ext cx="2820965" cy="26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148B1C1-D13E-477B-82B6-61332E109CD0}"/>
              </a:ext>
            </a:extLst>
          </p:cNvPr>
          <p:cNvSpPr txBox="1"/>
          <p:nvPr/>
        </p:nvSpPr>
        <p:spPr>
          <a:xfrm>
            <a:off x="2247900" y="740537"/>
            <a:ext cx="3667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 juni 2021</a:t>
            </a:r>
          </a:p>
          <a:p>
            <a:endParaRPr lang="nl-NL" dirty="0"/>
          </a:p>
          <a:p>
            <a:r>
              <a:rPr lang="nl-NL" dirty="0"/>
              <a:t>Eerste discussie Gemeentekantoor</a:t>
            </a:r>
          </a:p>
          <a:p>
            <a:r>
              <a:rPr lang="nl-NL" dirty="0"/>
              <a:t>Met Amendement CDA/ChristenUnie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6E3E1A-694A-4CA9-AAB5-AF5280BF1713}"/>
              </a:ext>
            </a:extLst>
          </p:cNvPr>
          <p:cNvSpPr txBox="1"/>
          <p:nvPr/>
        </p:nvSpPr>
        <p:spPr>
          <a:xfrm>
            <a:off x="6369242" y="264574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 juni 2021</a:t>
            </a:r>
          </a:p>
          <a:p>
            <a:endParaRPr lang="nl-NL" dirty="0"/>
          </a:p>
          <a:p>
            <a:r>
              <a:rPr lang="nl-NL" dirty="0"/>
              <a:t>Vijf rustpunten Krimpenerwaard geopend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42679E-53B6-4A90-AD93-74A5180B10FC}"/>
              </a:ext>
            </a:extLst>
          </p:cNvPr>
          <p:cNvSpPr txBox="1"/>
          <p:nvPr/>
        </p:nvSpPr>
        <p:spPr>
          <a:xfrm>
            <a:off x="2804511" y="4705319"/>
            <a:ext cx="4524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 juni 2021</a:t>
            </a:r>
          </a:p>
          <a:p>
            <a:endParaRPr lang="nl-NL" dirty="0"/>
          </a:p>
          <a:p>
            <a:r>
              <a:rPr lang="nl-NL" dirty="0"/>
              <a:t>Duurder Schoonhovens College leidt tot</a:t>
            </a:r>
          </a:p>
          <a:p>
            <a:r>
              <a:rPr lang="nl-NL" dirty="0"/>
              <a:t>motie financiële “gelijke behandeling scholen”</a:t>
            </a:r>
          </a:p>
        </p:txBody>
      </p:sp>
      <p:pic>
        <p:nvPicPr>
          <p:cNvPr id="12290" name="Picture 2" descr="Afbeelding">
            <a:extLst>
              <a:ext uri="{FF2B5EF4-FFF2-40B4-BE49-F238E27FC236}">
                <a16:creationId xmlns:a16="http://schemas.microsoft.com/office/drawing/2014/main" id="{5BA43D52-BCBF-4BD8-8AA9-7E8D838E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39" y="2352735"/>
            <a:ext cx="3672830" cy="21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">
            <a:extLst>
              <a:ext uri="{FF2B5EF4-FFF2-40B4-BE49-F238E27FC236}">
                <a16:creationId xmlns:a16="http://schemas.microsoft.com/office/drawing/2014/main" id="{5A1C962A-8306-4FED-8C66-EFC0A7C2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716">
            <a:off x="7294539" y="4515384"/>
            <a:ext cx="2684171" cy="1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beelding">
            <a:extLst>
              <a:ext uri="{FF2B5EF4-FFF2-40B4-BE49-F238E27FC236}">
                <a16:creationId xmlns:a16="http://schemas.microsoft.com/office/drawing/2014/main" id="{063199AE-26B3-4115-AFD7-7B9EED65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729">
            <a:off x="6528811" y="662898"/>
            <a:ext cx="2801792" cy="16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148B1C1-D13E-477B-82B6-61332E109CD0}"/>
              </a:ext>
            </a:extLst>
          </p:cNvPr>
          <p:cNvSpPr txBox="1"/>
          <p:nvPr/>
        </p:nvSpPr>
        <p:spPr>
          <a:xfrm>
            <a:off x="4651409" y="709347"/>
            <a:ext cx="4701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 juni 2021</a:t>
            </a:r>
          </a:p>
          <a:p>
            <a:endParaRPr lang="nl-NL" dirty="0"/>
          </a:p>
          <a:p>
            <a:r>
              <a:rPr lang="nl-NL" dirty="0"/>
              <a:t>Aangenomen motie “Paspoort voor </a:t>
            </a:r>
            <a:r>
              <a:rPr lang="nl-NL" dirty="0" err="1"/>
              <a:t>Pardonners</a:t>
            </a:r>
            <a:r>
              <a:rPr lang="nl-NL" dirty="0"/>
              <a:t>”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6E3E1A-694A-4CA9-AAB5-AF5280BF1713}"/>
              </a:ext>
            </a:extLst>
          </p:cNvPr>
          <p:cNvSpPr txBox="1"/>
          <p:nvPr/>
        </p:nvSpPr>
        <p:spPr>
          <a:xfrm>
            <a:off x="2464119" y="2936668"/>
            <a:ext cx="3663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 juni 2021</a:t>
            </a:r>
          </a:p>
          <a:p>
            <a:endParaRPr lang="nl-NL" dirty="0"/>
          </a:p>
          <a:p>
            <a:r>
              <a:rPr lang="nl-NL" dirty="0"/>
              <a:t>Aangenomen amendement sanering </a:t>
            </a:r>
          </a:p>
          <a:p>
            <a:r>
              <a:rPr lang="nl-NL" dirty="0"/>
              <a:t>Bolderkade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42679E-53B6-4A90-AD93-74A5180B10FC}"/>
              </a:ext>
            </a:extLst>
          </p:cNvPr>
          <p:cNvSpPr txBox="1"/>
          <p:nvPr/>
        </p:nvSpPr>
        <p:spPr>
          <a:xfrm>
            <a:off x="6528048" y="4846882"/>
            <a:ext cx="3320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29 mei 2021</a:t>
            </a:r>
          </a:p>
          <a:p>
            <a:endParaRPr lang="nl-NL" dirty="0"/>
          </a:p>
          <a:p>
            <a:r>
              <a:rPr lang="nl-NL" dirty="0"/>
              <a:t>Fractie CU doet mee aan NL-Doet</a:t>
            </a:r>
          </a:p>
          <a:p>
            <a:endParaRPr lang="nl-NL" dirty="0"/>
          </a:p>
        </p:txBody>
      </p:sp>
      <p:pic>
        <p:nvPicPr>
          <p:cNvPr id="13314" name="Picture 2" descr="Afbeelding">
            <a:extLst>
              <a:ext uri="{FF2B5EF4-FFF2-40B4-BE49-F238E27FC236}">
                <a16:creationId xmlns:a16="http://schemas.microsoft.com/office/drawing/2014/main" id="{4A17A176-180F-49A2-9968-21A107EA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48" y="183149"/>
            <a:ext cx="2020892" cy="25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fbeelding">
            <a:extLst>
              <a:ext uri="{FF2B5EF4-FFF2-40B4-BE49-F238E27FC236}">
                <a16:creationId xmlns:a16="http://schemas.microsoft.com/office/drawing/2014/main" id="{1DA59D47-C058-4519-975D-7DC57959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100">
            <a:off x="3057923" y="4437715"/>
            <a:ext cx="2762834" cy="20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fbeeldingsresultaten voor bolderkade">
            <a:extLst>
              <a:ext uri="{FF2B5EF4-FFF2-40B4-BE49-F238E27FC236}">
                <a16:creationId xmlns:a16="http://schemas.microsoft.com/office/drawing/2014/main" id="{9B9E8024-6BAC-4B01-B9C7-DAA465D4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82">
            <a:off x="6442686" y="2182438"/>
            <a:ext cx="3743325" cy="20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364506" y="2583961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148B1C1-D13E-477B-82B6-61332E109CD0}"/>
              </a:ext>
            </a:extLst>
          </p:cNvPr>
          <p:cNvSpPr txBox="1"/>
          <p:nvPr/>
        </p:nvSpPr>
        <p:spPr>
          <a:xfrm>
            <a:off x="2247901" y="740537"/>
            <a:ext cx="3603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27 mei 2021</a:t>
            </a:r>
          </a:p>
          <a:p>
            <a:endParaRPr lang="nl-NL" dirty="0"/>
          </a:p>
          <a:p>
            <a:r>
              <a:rPr lang="nl-NL" dirty="0"/>
              <a:t>Ontwikkeling </a:t>
            </a:r>
            <a:r>
              <a:rPr lang="nl-NL" dirty="0" err="1"/>
              <a:t>Hoflaanlokatie</a:t>
            </a:r>
            <a:r>
              <a:rPr lang="nl-NL" dirty="0"/>
              <a:t> Stolwijk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6E3E1A-694A-4CA9-AAB5-AF5280BF1713}"/>
              </a:ext>
            </a:extLst>
          </p:cNvPr>
          <p:cNvSpPr txBox="1"/>
          <p:nvPr/>
        </p:nvSpPr>
        <p:spPr>
          <a:xfrm>
            <a:off x="6384032" y="257038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 mei 2021</a:t>
            </a:r>
          </a:p>
          <a:p>
            <a:endParaRPr lang="nl-NL" dirty="0"/>
          </a:p>
          <a:p>
            <a:r>
              <a:rPr lang="nl-NL" dirty="0"/>
              <a:t>CU-Motie “Rekening voor foutplakkers” aangenomen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42679E-53B6-4A90-AD93-74A5180B10FC}"/>
              </a:ext>
            </a:extLst>
          </p:cNvPr>
          <p:cNvSpPr txBox="1"/>
          <p:nvPr/>
        </p:nvSpPr>
        <p:spPr>
          <a:xfrm>
            <a:off x="2804510" y="4705318"/>
            <a:ext cx="30993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 mei 2021</a:t>
            </a:r>
          </a:p>
          <a:p>
            <a:endParaRPr lang="nl-NL" dirty="0"/>
          </a:p>
          <a:p>
            <a:r>
              <a:rPr lang="nl-NL" dirty="0"/>
              <a:t>Beleid Tiny </a:t>
            </a:r>
            <a:r>
              <a:rPr lang="nl-NL" dirty="0" err="1"/>
              <a:t>Houses</a:t>
            </a:r>
            <a:r>
              <a:rPr lang="nl-NL" dirty="0"/>
              <a:t> vastgesteld </a:t>
            </a:r>
          </a:p>
          <a:p>
            <a:r>
              <a:rPr lang="nl-NL" dirty="0" err="1"/>
              <a:t>nav</a:t>
            </a:r>
            <a:r>
              <a:rPr lang="nl-NL" dirty="0"/>
              <a:t> motie ChristenUnie 2019</a:t>
            </a:r>
          </a:p>
          <a:p>
            <a:endParaRPr lang="nl-NL" dirty="0"/>
          </a:p>
        </p:txBody>
      </p:sp>
      <p:pic>
        <p:nvPicPr>
          <p:cNvPr id="7170" name="Picture 2" descr="Archieffoto. Bouwlocatie aan de Bovenkerkseweg.">
            <a:extLst>
              <a:ext uri="{FF2B5EF4-FFF2-40B4-BE49-F238E27FC236}">
                <a16:creationId xmlns:a16="http://schemas.microsoft.com/office/drawing/2014/main" id="{36440AB9-DD23-4EC5-8DE4-764A802A6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619">
            <a:off x="6816081" y="445469"/>
            <a:ext cx="2821477" cy="18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7FC4A32-BC2B-40EA-80FA-FE622998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150">
            <a:off x="2135560" y="2570380"/>
            <a:ext cx="3555864" cy="15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F34A6712-F5D5-48A4-ACA6-8F4105AA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1">
            <a:off x="6712377" y="4113844"/>
            <a:ext cx="2420498" cy="24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585236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53407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148B1C1-D13E-477B-82B6-61332E109CD0}"/>
              </a:ext>
            </a:extLst>
          </p:cNvPr>
          <p:cNvSpPr txBox="1"/>
          <p:nvPr/>
        </p:nvSpPr>
        <p:spPr>
          <a:xfrm>
            <a:off x="2466385" y="2582292"/>
            <a:ext cx="4313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 mei 2021	Warmtevisie vastgesteld</a:t>
            </a:r>
          </a:p>
          <a:p>
            <a:endParaRPr lang="nl-NL" dirty="0"/>
          </a:p>
          <a:p>
            <a:r>
              <a:rPr lang="nl-NL" dirty="0"/>
              <a:t>Motie bevorderen stabiel netwerk </a:t>
            </a:r>
            <a:r>
              <a:rPr lang="nl-NL" dirty="0" err="1"/>
              <a:t>Stedin</a:t>
            </a:r>
            <a:r>
              <a:rPr lang="nl-NL" dirty="0"/>
              <a:t> </a:t>
            </a:r>
          </a:p>
          <a:p>
            <a:r>
              <a:rPr lang="nl-NL" dirty="0"/>
              <a:t>unaniem aangenomen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6E3E1A-694A-4CA9-AAB5-AF5280BF1713}"/>
              </a:ext>
            </a:extLst>
          </p:cNvPr>
          <p:cNvSpPr txBox="1"/>
          <p:nvPr/>
        </p:nvSpPr>
        <p:spPr>
          <a:xfrm>
            <a:off x="4623242" y="519086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 april 2021</a:t>
            </a:r>
          </a:p>
          <a:p>
            <a:endParaRPr lang="nl-NL" dirty="0"/>
          </a:p>
          <a:p>
            <a:r>
              <a:rPr lang="nl-NL" dirty="0"/>
              <a:t>Cor wordt benoemd als Raadslid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9664649-2CA6-4D03-B319-2E3D2FB6A598}"/>
              </a:ext>
            </a:extLst>
          </p:cNvPr>
          <p:cNvSpPr txBox="1"/>
          <p:nvPr/>
        </p:nvSpPr>
        <p:spPr>
          <a:xfrm>
            <a:off x="5596818" y="782042"/>
            <a:ext cx="4022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 juni 2021-27 mei 2021</a:t>
            </a:r>
          </a:p>
          <a:p>
            <a:endParaRPr lang="nl-NL" dirty="0"/>
          </a:p>
          <a:p>
            <a:r>
              <a:rPr lang="nl-NL" dirty="0"/>
              <a:t>Vragen en motie over kleine windmolens</a:t>
            </a:r>
          </a:p>
        </p:txBody>
      </p:sp>
      <p:pic>
        <p:nvPicPr>
          <p:cNvPr id="14342" name="Picture 6" descr="21 Windmolen_2">
            <a:extLst>
              <a:ext uri="{FF2B5EF4-FFF2-40B4-BE49-F238E27FC236}">
                <a16:creationId xmlns:a16="http://schemas.microsoft.com/office/drawing/2014/main" id="{1F9341F9-587F-4442-8D49-FADE3B7A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00358"/>
            <a:ext cx="1584176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Klachtenregen over Stedin door slimme meters | Binnenland | AD.nl">
            <a:extLst>
              <a:ext uri="{FF2B5EF4-FFF2-40B4-BE49-F238E27FC236}">
                <a16:creationId xmlns:a16="http://schemas.microsoft.com/office/drawing/2014/main" id="{B1D921FB-2C0E-4E15-9382-5592DC39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21" y="3592712"/>
            <a:ext cx="2051246" cy="11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Afbeelding">
            <a:extLst>
              <a:ext uri="{FF2B5EF4-FFF2-40B4-BE49-F238E27FC236}">
                <a16:creationId xmlns:a16="http://schemas.microsoft.com/office/drawing/2014/main" id="{B0613026-40E5-42A4-9100-10C0D211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87" y="1856263"/>
            <a:ext cx="2725222" cy="19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Afbeelding">
            <a:extLst>
              <a:ext uri="{FF2B5EF4-FFF2-40B4-BE49-F238E27FC236}">
                <a16:creationId xmlns:a16="http://schemas.microsoft.com/office/drawing/2014/main" id="{6937C595-6E70-4186-933C-A053A2F1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10" y="3953892"/>
            <a:ext cx="1866425" cy="24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F42679E-53B6-4A90-AD93-74A5180B10FC}"/>
              </a:ext>
            </a:extLst>
          </p:cNvPr>
          <p:cNvSpPr txBox="1"/>
          <p:nvPr/>
        </p:nvSpPr>
        <p:spPr>
          <a:xfrm>
            <a:off x="2523451" y="2540016"/>
            <a:ext cx="41377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april 2021</a:t>
            </a:r>
          </a:p>
          <a:p>
            <a:endParaRPr lang="nl-NL" dirty="0"/>
          </a:p>
          <a:p>
            <a:r>
              <a:rPr lang="nl-NL" dirty="0"/>
              <a:t>Vragen gesteld over de Verkeersveiligheid </a:t>
            </a:r>
          </a:p>
          <a:p>
            <a:r>
              <a:rPr lang="nl-NL" dirty="0"/>
              <a:t>van Vrouwenmantel te Schoonhoven</a:t>
            </a:r>
          </a:p>
          <a:p>
            <a:r>
              <a:rPr lang="nl-NL" dirty="0"/>
              <a:t>en Verkeersplannen van gemeente Gouda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27920D8-5AE3-481A-BFD3-C6A675821B2C}"/>
              </a:ext>
            </a:extLst>
          </p:cNvPr>
          <p:cNvSpPr txBox="1"/>
          <p:nvPr/>
        </p:nvSpPr>
        <p:spPr>
          <a:xfrm>
            <a:off x="5551881" y="4815433"/>
            <a:ext cx="4700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23 april 2021</a:t>
            </a:r>
          </a:p>
          <a:p>
            <a:endParaRPr lang="nl-NL" dirty="0"/>
          </a:p>
          <a:p>
            <a:r>
              <a:rPr lang="nl-NL" dirty="0"/>
              <a:t>Eerste contracten realisatie Natuur ondertekend</a:t>
            </a:r>
          </a:p>
          <a:p>
            <a:r>
              <a:rPr lang="nl-NL" dirty="0"/>
              <a:t>Onteigeningstraject krijgt landelijke aandacht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3316DD-1871-4B5D-A27F-BDE959604278}"/>
              </a:ext>
            </a:extLst>
          </p:cNvPr>
          <p:cNvSpPr txBox="1"/>
          <p:nvPr/>
        </p:nvSpPr>
        <p:spPr>
          <a:xfrm>
            <a:off x="2233096" y="755943"/>
            <a:ext cx="3939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 april 2021</a:t>
            </a:r>
          </a:p>
          <a:p>
            <a:endParaRPr lang="nl-NL" dirty="0"/>
          </a:p>
          <a:p>
            <a:r>
              <a:rPr lang="nl-NL" dirty="0"/>
              <a:t>Elisabeth neemt afscheid van de raad</a:t>
            </a:r>
          </a:p>
          <a:p>
            <a:r>
              <a:rPr lang="nl-NL" dirty="0"/>
              <a:t>En krijgt een Koninklijke Onderscheiding</a:t>
            </a:r>
          </a:p>
        </p:txBody>
      </p:sp>
      <p:pic>
        <p:nvPicPr>
          <p:cNvPr id="16386" name="Picture 2" descr="Afbeelding">
            <a:extLst>
              <a:ext uri="{FF2B5EF4-FFF2-40B4-BE49-F238E27FC236}">
                <a16:creationId xmlns:a16="http://schemas.microsoft.com/office/drawing/2014/main" id="{62746DF6-7109-4AC8-A3F4-321EE9DA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76" y="4221088"/>
            <a:ext cx="2864506" cy="21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Afbeelding">
            <a:extLst>
              <a:ext uri="{FF2B5EF4-FFF2-40B4-BE49-F238E27FC236}">
                <a16:creationId xmlns:a16="http://schemas.microsoft.com/office/drawing/2014/main" id="{65F2AAA9-E281-4BD0-8B7D-88577A50A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r="4262" b="18394"/>
          <a:stretch/>
        </p:blipFill>
        <p:spPr bwMode="auto">
          <a:xfrm>
            <a:off x="6096000" y="339504"/>
            <a:ext cx="2081930" cy="25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Afbeelding">
            <a:extLst>
              <a:ext uri="{FF2B5EF4-FFF2-40B4-BE49-F238E27FC236}">
                <a16:creationId xmlns:a16="http://schemas.microsoft.com/office/drawing/2014/main" id="{E7C688E4-65BB-4D77-92DF-DF5060C8C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89" y="1195089"/>
            <a:ext cx="1942821" cy="25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122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55D8DD0-0610-4776-AA78-BE58D67CC07E}"/>
              </a:ext>
            </a:extLst>
          </p:cNvPr>
          <p:cNvSpPr txBox="1"/>
          <p:nvPr/>
        </p:nvSpPr>
        <p:spPr>
          <a:xfrm>
            <a:off x="2783633" y="674257"/>
            <a:ext cx="4473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18 maart 2021</a:t>
            </a:r>
          </a:p>
          <a:p>
            <a:endParaRPr lang="nl-NL" dirty="0"/>
          </a:p>
          <a:p>
            <a:r>
              <a:rPr lang="nl-NL" dirty="0"/>
              <a:t>Motie “Camouflage noodzakelijke gebouwen”</a:t>
            </a:r>
          </a:p>
          <a:p>
            <a:r>
              <a:rPr lang="nl-NL" dirty="0"/>
              <a:t>aangenomen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D00384F-C474-4BA6-8A48-CFC861023C1E}"/>
              </a:ext>
            </a:extLst>
          </p:cNvPr>
          <p:cNvSpPr txBox="1"/>
          <p:nvPr/>
        </p:nvSpPr>
        <p:spPr>
          <a:xfrm>
            <a:off x="6557031" y="2828836"/>
            <a:ext cx="2237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17 maart 2021</a:t>
            </a:r>
          </a:p>
          <a:p>
            <a:endParaRPr lang="nl-NL" dirty="0"/>
          </a:p>
          <a:p>
            <a:r>
              <a:rPr lang="nl-NL" dirty="0"/>
              <a:t>Duurdere Veerstoep…</a:t>
            </a:r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72AF376-4A9E-4796-AF85-2E4F6A60B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252160"/>
            <a:ext cx="4121728" cy="231847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C1733B0-528F-480B-B27E-7DA97D0EE221}"/>
              </a:ext>
            </a:extLst>
          </p:cNvPr>
          <p:cNvSpPr txBox="1"/>
          <p:nvPr/>
        </p:nvSpPr>
        <p:spPr>
          <a:xfrm>
            <a:off x="2247900" y="4696809"/>
            <a:ext cx="4931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KrimpenerWAARDERING</a:t>
            </a:r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</a:t>
            </a:r>
          </a:p>
          <a:p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maart 2021</a:t>
            </a:r>
          </a:p>
          <a:p>
            <a:endParaRPr lang="nl-NL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Simone Abel, Haastrecht</a:t>
            </a:r>
          </a:p>
          <a:p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afvalheld Krimpenerwaard Schoon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465CC59-E073-4E7A-B0A9-03656482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071">
            <a:off x="7304400" y="367403"/>
            <a:ext cx="2177335" cy="21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Afbeelding">
            <a:extLst>
              <a:ext uri="{FF2B5EF4-FFF2-40B4-BE49-F238E27FC236}">
                <a16:creationId xmlns:a16="http://schemas.microsoft.com/office/drawing/2014/main" id="{64742213-51EC-4757-BCE7-30798585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619">
            <a:off x="2783633" y="2337372"/>
            <a:ext cx="3237667" cy="19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8363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122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6BEECA-53D4-40D8-BB4B-747AD49E3CF6}"/>
              </a:ext>
            </a:extLst>
          </p:cNvPr>
          <p:cNvSpPr txBox="1"/>
          <p:nvPr/>
        </p:nvSpPr>
        <p:spPr>
          <a:xfrm>
            <a:off x="2135560" y="668074"/>
            <a:ext cx="4195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 maart 2021 Regio Estafette: </a:t>
            </a:r>
          </a:p>
          <a:p>
            <a:endParaRPr lang="nl-NL" dirty="0"/>
          </a:p>
          <a:p>
            <a:r>
              <a:rPr lang="nl-NL" dirty="0"/>
              <a:t>Duurzame initiatieven </a:t>
            </a:r>
          </a:p>
          <a:p>
            <a:r>
              <a:rPr lang="nl-NL" dirty="0"/>
              <a:t>worden gebracht naar landelijke ChristenUnie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333B88-5C52-482B-804F-8C5B1CD28E11}"/>
              </a:ext>
            </a:extLst>
          </p:cNvPr>
          <p:cNvSpPr txBox="1"/>
          <p:nvPr/>
        </p:nvSpPr>
        <p:spPr>
          <a:xfrm>
            <a:off x="6240015" y="2734574"/>
            <a:ext cx="335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 maart 2021</a:t>
            </a:r>
          </a:p>
          <a:p>
            <a:endParaRPr lang="nl-NL" dirty="0"/>
          </a:p>
          <a:p>
            <a:r>
              <a:rPr lang="nl-NL" dirty="0"/>
              <a:t>Klei tegen bodemdaling</a:t>
            </a:r>
          </a:p>
          <a:p>
            <a:r>
              <a:rPr lang="nl-NL" dirty="0"/>
              <a:t>Pilot Krimpenerwaard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DFB5BA7-8D9E-4368-9BDA-5BA73E63AE81}"/>
              </a:ext>
            </a:extLst>
          </p:cNvPr>
          <p:cNvSpPr txBox="1"/>
          <p:nvPr/>
        </p:nvSpPr>
        <p:spPr>
          <a:xfrm>
            <a:off x="2423593" y="4712599"/>
            <a:ext cx="2593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22 februari 2021</a:t>
            </a:r>
          </a:p>
          <a:p>
            <a:endParaRPr lang="nl-NL" dirty="0"/>
          </a:p>
          <a:p>
            <a:r>
              <a:rPr lang="nl-NL" dirty="0"/>
              <a:t>Lancering Hartstikke </a:t>
            </a:r>
          </a:p>
          <a:p>
            <a:r>
              <a:rPr lang="nl-NL" dirty="0"/>
              <a:t>Sociaal Bokaal 2021</a:t>
            </a:r>
          </a:p>
        </p:txBody>
      </p:sp>
      <p:pic>
        <p:nvPicPr>
          <p:cNvPr id="17410" name="Picture 2" descr="Afbeelding">
            <a:extLst>
              <a:ext uri="{FF2B5EF4-FFF2-40B4-BE49-F238E27FC236}">
                <a16:creationId xmlns:a16="http://schemas.microsoft.com/office/drawing/2014/main" id="{103977A7-41D2-48D2-AF34-EA49B394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500">
            <a:off x="6318365" y="453633"/>
            <a:ext cx="3365648" cy="19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fbeelding">
            <a:extLst>
              <a:ext uri="{FF2B5EF4-FFF2-40B4-BE49-F238E27FC236}">
                <a16:creationId xmlns:a16="http://schemas.microsoft.com/office/drawing/2014/main" id="{6D78FB48-C833-4380-86B0-F8D6F435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677">
            <a:off x="2821926" y="2561263"/>
            <a:ext cx="3197381" cy="18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E8A640F-9D00-4095-B9F4-B9994FB16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62" y="4868078"/>
            <a:ext cx="4926873" cy="14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1659"/>
      </p:ext>
    </p:extLst>
  </p:cSld>
  <p:clrMapOvr>
    <a:masterClrMapping/>
  </p:clrMapOvr>
  <p:transition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888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122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Afbeelding">
            <a:extLst>
              <a:ext uri="{FF2B5EF4-FFF2-40B4-BE49-F238E27FC236}">
                <a16:creationId xmlns:a16="http://schemas.microsoft.com/office/drawing/2014/main" id="{B30A247A-9B48-4DDF-AA4D-083367B8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129">
            <a:off x="1330531" y="2334218"/>
            <a:ext cx="2073383" cy="23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AFD771B-4C5E-45C4-8782-AFAB07D4A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30" y="4338935"/>
            <a:ext cx="3414158" cy="22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A34C5AEA-F656-4119-B7DC-22BFDDF3BA5A}"/>
              </a:ext>
            </a:extLst>
          </p:cNvPr>
          <p:cNvSpPr txBox="1"/>
          <p:nvPr/>
        </p:nvSpPr>
        <p:spPr>
          <a:xfrm>
            <a:off x="2920488" y="4668361"/>
            <a:ext cx="317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  <a:latin typeface="Calibri"/>
              </a:rPr>
              <a:t>“SUCCESSEN” van ChristenUnie Krimpenerwaard</a:t>
            </a:r>
          </a:p>
          <a:p>
            <a:pPr algn="ctr"/>
            <a:r>
              <a:rPr lang="nl-NL" sz="5400" dirty="0">
                <a:solidFill>
                  <a:srgbClr val="64C7EA"/>
                </a:solidFill>
                <a:latin typeface="Calibri"/>
              </a:rPr>
              <a:t>2022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A4CABA8-FD81-4D0A-BFC6-976D327B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97">
            <a:off x="7393553" y="467647"/>
            <a:ext cx="3746015" cy="19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D6C4A71-4EF5-4584-A531-1F5695688B1C}"/>
              </a:ext>
            </a:extLst>
          </p:cNvPr>
          <p:cNvSpPr txBox="1"/>
          <p:nvPr/>
        </p:nvSpPr>
        <p:spPr>
          <a:xfrm>
            <a:off x="4216463" y="2967335"/>
            <a:ext cx="568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 januari 2022</a:t>
            </a:r>
          </a:p>
          <a:p>
            <a:endParaRPr lang="nl-NL" dirty="0"/>
          </a:p>
          <a:p>
            <a:r>
              <a:rPr lang="nl-NL" dirty="0"/>
              <a:t>Aandacht voor het </a:t>
            </a:r>
            <a:r>
              <a:rPr lang="nl-NL" dirty="0" err="1"/>
              <a:t>tè</a:t>
            </a:r>
            <a:r>
              <a:rPr lang="nl-NL" dirty="0"/>
              <a:t> vroeg buiten hangen van Plastic-afval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40D18F7-5150-4E38-9AE4-517523AA4213}"/>
              </a:ext>
            </a:extLst>
          </p:cNvPr>
          <p:cNvSpPr txBox="1"/>
          <p:nvPr/>
        </p:nvSpPr>
        <p:spPr>
          <a:xfrm>
            <a:off x="2106749" y="544394"/>
            <a:ext cx="5095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 januari 2022</a:t>
            </a:r>
          </a:p>
          <a:p>
            <a:endParaRPr lang="nl-NL" dirty="0"/>
          </a:p>
          <a:p>
            <a:r>
              <a:rPr lang="nl-NL" dirty="0"/>
              <a:t>Klankbordgroep Jongeren vindt dat het busvervoer beter kan. ChristenUnie agendeert het onderwerp voor de commissie.</a:t>
            </a:r>
          </a:p>
        </p:txBody>
      </p:sp>
    </p:spTree>
    <p:extLst>
      <p:ext uri="{BB962C8B-B14F-4D97-AF65-F5344CB8AC3E}">
        <p14:creationId xmlns:p14="http://schemas.microsoft.com/office/powerpoint/2010/main" val="208023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888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122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" descr="Afbeeldingsresultaat voor christenunie krimpenerwaard">
            <a:extLst>
              <a:ext uri="{FF2B5EF4-FFF2-40B4-BE49-F238E27FC236}">
                <a16:creationId xmlns:a16="http://schemas.microsoft.com/office/drawing/2014/main" id="{4D9B7BB9-34A1-425B-93D7-02CF28FA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17">
            <a:off x="5791730" y="4773428"/>
            <a:ext cx="4388032" cy="14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20BA980D-A53A-46CD-A735-787D1B30D1A0}"/>
              </a:ext>
            </a:extLst>
          </p:cNvPr>
          <p:cNvSpPr txBox="1"/>
          <p:nvPr/>
        </p:nvSpPr>
        <p:spPr>
          <a:xfrm>
            <a:off x="2135560" y="4668361"/>
            <a:ext cx="317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“SUCCESSEN” van ChristenUnie Krimpenerwaard</a:t>
            </a:r>
          </a:p>
          <a:p>
            <a:pPr algn="ctr"/>
            <a:r>
              <a:rPr lang="nl-NL" sz="5400" dirty="0">
                <a:solidFill>
                  <a:srgbClr val="64C7EA"/>
                </a:solidFill>
              </a:rPr>
              <a:t>2021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5A66087-D0BF-4BFF-8AE0-46E02A3319D6}"/>
              </a:ext>
            </a:extLst>
          </p:cNvPr>
          <p:cNvSpPr txBox="1"/>
          <p:nvPr/>
        </p:nvSpPr>
        <p:spPr>
          <a:xfrm>
            <a:off x="2639617" y="885373"/>
            <a:ext cx="3276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11 februari 2021</a:t>
            </a:r>
          </a:p>
          <a:p>
            <a:endParaRPr lang="nl-NL" dirty="0"/>
          </a:p>
          <a:p>
            <a:r>
              <a:rPr lang="nl-NL" dirty="0"/>
              <a:t>Eerste brainstormsessie (digitaal)</a:t>
            </a:r>
          </a:p>
          <a:p>
            <a:r>
              <a:rPr lang="nl-NL" dirty="0"/>
              <a:t>Voor verkiezingsprogramma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679CEE6-1A36-4FA5-A7E0-3787D6966588}"/>
              </a:ext>
            </a:extLst>
          </p:cNvPr>
          <p:cNvSpPr txBox="1"/>
          <p:nvPr/>
        </p:nvSpPr>
        <p:spPr>
          <a:xfrm>
            <a:off x="6312024" y="274320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 februari 2021</a:t>
            </a:r>
          </a:p>
          <a:p>
            <a:endParaRPr lang="nl-NL" dirty="0"/>
          </a:p>
          <a:p>
            <a:r>
              <a:rPr lang="nl-NL" dirty="0"/>
              <a:t>Motie tot meer participatie RES aangenomen</a:t>
            </a:r>
          </a:p>
        </p:txBody>
      </p:sp>
      <p:pic>
        <p:nvPicPr>
          <p:cNvPr id="18434" name="Picture 2" descr="Afbeelding">
            <a:extLst>
              <a:ext uri="{FF2B5EF4-FFF2-40B4-BE49-F238E27FC236}">
                <a16:creationId xmlns:a16="http://schemas.microsoft.com/office/drawing/2014/main" id="{A3ABDA15-5972-4C26-9551-87125875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442860"/>
            <a:ext cx="1964635" cy="19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1BC29C6-17D1-421F-A8BA-55870E7FA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90" y="2589845"/>
            <a:ext cx="3616852" cy="11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5885"/>
      </p:ext>
    </p:extLst>
  </p:cSld>
  <p:clrMapOvr>
    <a:masterClrMapping/>
  </p:clrMapOvr>
  <p:transition advClick="0" advTm="1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5361" y="4760196"/>
            <a:ext cx="530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15 december 2020: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Horecabeleid Buitengebied, structuurvisie Galgoord en Beleidskader Sociaal Domein worden aangenomen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D4152FA-9C47-47C6-99F2-5E2892546686}"/>
              </a:ext>
            </a:extLst>
          </p:cNvPr>
          <p:cNvSpPr txBox="1"/>
          <p:nvPr/>
        </p:nvSpPr>
        <p:spPr>
          <a:xfrm>
            <a:off x="2145458" y="2444926"/>
            <a:ext cx="50440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16 december 2020</a:t>
            </a:r>
          </a:p>
          <a:p>
            <a:endParaRPr lang="nl-NL" dirty="0"/>
          </a:p>
          <a:p>
            <a:r>
              <a:rPr lang="nl-NL" dirty="0"/>
              <a:t>Motie Flexwoningen aangenomen</a:t>
            </a:r>
          </a:p>
          <a:p>
            <a:endParaRPr lang="nl-NL" dirty="0"/>
          </a:p>
          <a:p>
            <a:r>
              <a:rPr lang="nl-NL" dirty="0"/>
              <a:t>Motie “Luiden Kerkklokken van Hoop” aangenomen</a:t>
            </a:r>
          </a:p>
          <a:p>
            <a:r>
              <a:rPr lang="nl-NL" dirty="0"/>
              <a:t>Samen met CDA en SGP ingediend.</a:t>
            </a:r>
          </a:p>
          <a:p>
            <a:endParaRPr lang="nl-NL" dirty="0"/>
          </a:p>
        </p:txBody>
      </p:sp>
      <p:pic>
        <p:nvPicPr>
          <p:cNvPr id="3074" name="Picture 2" descr="T🧐n van Dorp on Twitter: &quot;Op 31 december zullen Kerkklokken van Hoop  luiden in de #Krimpenerwaard, dankzij een motie van @CDAKrimpenerwrd  @ChristenUnie_K5 en @SGP_Krw . Dank aan ruime meerderheid van de Raad..!…">
            <a:extLst>
              <a:ext uri="{FF2B5EF4-FFF2-40B4-BE49-F238E27FC236}">
                <a16:creationId xmlns:a16="http://schemas.microsoft.com/office/drawing/2014/main" id="{4F83CD32-24A5-4CE3-A027-E0380CD0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169">
            <a:off x="7299843" y="268120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oorbereidingsbesluit Galgoord, Haastrecht | Gemeente Krimpenerwaard">
            <a:extLst>
              <a:ext uri="{FF2B5EF4-FFF2-40B4-BE49-F238E27FC236}">
                <a16:creationId xmlns:a16="http://schemas.microsoft.com/office/drawing/2014/main" id="{528F797E-B401-4F98-8FEE-334109946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625">
            <a:off x="1986204" y="4543423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E5A7BAE1-2416-445A-A573-C7793FEAAA6A}"/>
              </a:ext>
            </a:extLst>
          </p:cNvPr>
          <p:cNvSpPr txBox="1"/>
          <p:nvPr/>
        </p:nvSpPr>
        <p:spPr>
          <a:xfrm>
            <a:off x="6672064" y="719447"/>
            <a:ext cx="317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“SUCCESSEN” van ChristenUnie Krimpenerwaard</a:t>
            </a:r>
          </a:p>
          <a:p>
            <a:pPr algn="ctr"/>
            <a:r>
              <a:rPr lang="nl-NL" sz="5400" dirty="0">
                <a:solidFill>
                  <a:srgbClr val="64C7EA"/>
                </a:solidFill>
              </a:rPr>
              <a:t>2020</a:t>
            </a:r>
          </a:p>
        </p:txBody>
      </p:sp>
      <p:pic>
        <p:nvPicPr>
          <p:cNvPr id="18" name="Picture 4" descr="Afbeeldingsresultaat voor christenunie krimpenerwaard">
            <a:extLst>
              <a:ext uri="{FF2B5EF4-FFF2-40B4-BE49-F238E27FC236}">
                <a16:creationId xmlns:a16="http://schemas.microsoft.com/office/drawing/2014/main" id="{469FB6FA-2F82-4BD8-86ED-6550AB1B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538">
            <a:off x="1954722" y="550640"/>
            <a:ext cx="4388032" cy="14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95367"/>
      </p:ext>
    </p:extLst>
  </p:cSld>
  <p:clrMapOvr>
    <a:masterClrMapping/>
  </p:clrMapOvr>
  <p:transition advClick="0" advTm="1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5641" y="294339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November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Digitaal fractieoverleg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6916" y="79109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November / december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/>
              <a:t>Ruben, Joeri, David en Pieter ondersteunen en versterken nu de fractie van de ChristenUnie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3156E9-0DA5-4D74-8255-0C0BA40AD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151">
            <a:off x="7142929" y="506247"/>
            <a:ext cx="2667693" cy="200077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1A421A-ADEA-496B-9B84-9614BC1C3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87">
            <a:off x="2337902" y="2464896"/>
            <a:ext cx="2533737" cy="190030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B9FE822-5732-4270-B22F-BD28B8CCBC99}"/>
              </a:ext>
            </a:extLst>
          </p:cNvPr>
          <p:cNvSpPr txBox="1"/>
          <p:nvPr/>
        </p:nvSpPr>
        <p:spPr>
          <a:xfrm>
            <a:off x="1847528" y="319689"/>
            <a:ext cx="4047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nl-NL" sz="3200" b="1" dirty="0">
                <a:solidFill>
                  <a:srgbClr val="00ABEC"/>
                </a:solidFill>
                <a:latin typeface="AlwynNewRounded-Regular"/>
              </a:rPr>
              <a:t>Jongeren en Politiek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616C0B9E-6D7C-404A-93DA-B47463EE0B5C}"/>
              </a:ext>
            </a:extLst>
          </p:cNvPr>
          <p:cNvSpPr txBox="1"/>
          <p:nvPr/>
        </p:nvSpPr>
        <p:spPr>
          <a:xfrm>
            <a:off x="2301579" y="4790820"/>
            <a:ext cx="4392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26 november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Motie PvdA/CU om aandacht bij overlijden d.m.v. condoleancebrief overgenomen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8" name="Picture 6" descr="ChristenUnie wil ook in Krimpen condoleancebrief voor nabestaanden - RTV  Krimpenerwaard">
            <a:extLst>
              <a:ext uri="{FF2B5EF4-FFF2-40B4-BE49-F238E27FC236}">
                <a16:creationId xmlns:a16="http://schemas.microsoft.com/office/drawing/2014/main" id="{C2E64D70-02A1-4B19-8A6D-55F98363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069">
            <a:off x="7009396" y="443783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BFE1A709-6339-4858-B86B-23644148B844}"/>
              </a:ext>
            </a:extLst>
          </p:cNvPr>
          <p:cNvSpPr txBox="1"/>
          <p:nvPr/>
        </p:nvSpPr>
        <p:spPr>
          <a:xfrm>
            <a:off x="6384032" y="6092826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dirty="0">
                <a:solidFill>
                  <a:srgbClr val="FFFF00"/>
                </a:solidFill>
                <a:latin typeface="Ubuntu"/>
              </a:rPr>
              <a:t>ChristenUnie wil ook in Krimpenerwaard condoleancebrief voor nabestaanden</a:t>
            </a:r>
          </a:p>
        </p:txBody>
      </p:sp>
    </p:spTree>
    <p:extLst>
      <p:ext uri="{BB962C8B-B14F-4D97-AF65-F5344CB8AC3E}">
        <p14:creationId xmlns:p14="http://schemas.microsoft.com/office/powerpoint/2010/main" val="3813436577"/>
      </p:ext>
    </p:extLst>
  </p:cSld>
  <p:clrMapOvr>
    <a:masterClrMapping/>
  </p:clrMapOvr>
  <p:transition advClick="0" advTm="1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529162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344290" y="2557589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461712"/>
            <a:ext cx="7696200" cy="1634289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3593" y="866507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10 november 2020</a:t>
            </a:r>
          </a:p>
          <a:p>
            <a:r>
              <a:rPr lang="nl-NL" dirty="0">
                <a:solidFill>
                  <a:prstClr val="white"/>
                </a:solidFill>
              </a:rPr>
              <a:t>Begrotingsraad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4249" y="2580923"/>
            <a:ext cx="530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Amendement </a:t>
            </a:r>
            <a:r>
              <a:rPr lang="nl-NL" dirty="0">
                <a:solidFill>
                  <a:srgbClr val="FFFF00"/>
                </a:solidFill>
              </a:rPr>
              <a:t>Begraven is te duur!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Extra verhoging Begraafrechten op initiatief CU geschrapt.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D4152FA-9C47-47C6-99F2-5E2892546686}"/>
              </a:ext>
            </a:extLst>
          </p:cNvPr>
          <p:cNvSpPr txBox="1"/>
          <p:nvPr/>
        </p:nvSpPr>
        <p:spPr>
          <a:xfrm>
            <a:off x="2413730" y="4575747"/>
            <a:ext cx="39833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Moties CU aangenomen:</a:t>
            </a:r>
          </a:p>
          <a:p>
            <a:endParaRPr lang="nl-NL" dirty="0"/>
          </a:p>
          <a:p>
            <a:r>
              <a:rPr lang="nl-NL" dirty="0"/>
              <a:t>-“Niet alleen-initiatieven” </a:t>
            </a:r>
          </a:p>
          <a:p>
            <a:r>
              <a:rPr lang="nl-NL" dirty="0"/>
              <a:t>-“Aandacht voor Elkaar”</a:t>
            </a:r>
          </a:p>
          <a:p>
            <a:r>
              <a:rPr lang="nl-NL" dirty="0"/>
              <a:t>-“Lagerhuis voor Middelbare scholieren”</a:t>
            </a:r>
          </a:p>
        </p:txBody>
      </p:sp>
      <p:pic>
        <p:nvPicPr>
          <p:cNvPr id="2050" name="Picture 2" descr="Start - ChristenUnie Krimpenerwaard">
            <a:extLst>
              <a:ext uri="{FF2B5EF4-FFF2-40B4-BE49-F238E27FC236}">
                <a16:creationId xmlns:a16="http://schemas.microsoft.com/office/drawing/2014/main" id="{67296191-6B30-458E-B7D6-694B31AF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020">
            <a:off x="7298603" y="4170156"/>
            <a:ext cx="2036039" cy="20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44C9FE-B7F4-46EB-9F86-8E0FE3A5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196">
            <a:off x="2578049" y="2090378"/>
            <a:ext cx="1957491" cy="195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537251B-2C7B-490D-9E0D-88D6859F30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533">
            <a:off x="6545014" y="358626"/>
            <a:ext cx="3045626" cy="17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2881"/>
      </p:ext>
    </p:extLst>
  </p:cSld>
  <p:clrMapOvr>
    <a:masterClrMapping/>
  </p:clrMapOvr>
  <p:transition advClick="0" advTm="10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3592" y="494116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29 september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Concept-RES Midden-Holland aangenomen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7928" y="2828836"/>
            <a:ext cx="4598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5 november 2020 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Start van Water infiltratie project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D4152FA-9C47-47C6-99F2-5E2892546686}"/>
              </a:ext>
            </a:extLst>
          </p:cNvPr>
          <p:cNvSpPr txBox="1"/>
          <p:nvPr/>
        </p:nvSpPr>
        <p:spPr>
          <a:xfrm>
            <a:off x="2499240" y="952760"/>
            <a:ext cx="3238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28 november 2020</a:t>
            </a:r>
          </a:p>
          <a:p>
            <a:endParaRPr lang="nl-NL" dirty="0"/>
          </a:p>
          <a:p>
            <a:r>
              <a:rPr lang="nl-NL" dirty="0"/>
              <a:t>Start van project Zonneroos Vlist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7A945A-EEE8-4F96-9501-2ABB29DC4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575">
            <a:off x="2309192" y="2461211"/>
            <a:ext cx="2659007" cy="19942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E517686-8B2F-406B-BFDF-3CE42237F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19" y="131973"/>
            <a:ext cx="1923678" cy="25649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B205534-A8BC-42CE-8211-7941C59F5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240">
            <a:off x="8177206" y="1257767"/>
            <a:ext cx="1988058" cy="1491043"/>
          </a:xfrm>
          <a:prstGeom prst="rect">
            <a:avLst/>
          </a:prstGeom>
        </p:spPr>
      </p:pic>
      <p:pic>
        <p:nvPicPr>
          <p:cNvPr id="4098" name="Picture 2" descr="Energie Strategie Midden Holland - Energie Coöperatie Gouda">
            <a:extLst>
              <a:ext uri="{FF2B5EF4-FFF2-40B4-BE49-F238E27FC236}">
                <a16:creationId xmlns:a16="http://schemas.microsoft.com/office/drawing/2014/main" id="{0C19991E-B56E-4C3F-9BC3-4601E1B1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86">
            <a:off x="6656772" y="4685313"/>
            <a:ext cx="3387552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64820"/>
      </p:ext>
    </p:extLst>
  </p:cSld>
  <p:clrMapOvr>
    <a:masterClrMapping/>
  </p:clrMapOvr>
  <p:transition advClick="0" advTm="10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9617" y="4843196"/>
            <a:ext cx="3976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16 juli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Elisabeth van Zijl wordt benoemd tot </a:t>
            </a:r>
          </a:p>
          <a:p>
            <a:r>
              <a:rPr lang="nl-NL" dirty="0">
                <a:solidFill>
                  <a:srgbClr val="FFFF00"/>
                </a:solidFill>
              </a:rPr>
              <a:t>Zonnetje van de Raad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9896" y="2782669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16 september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We vergaderen in Alphen ad Rijn o.a. over de Kadernota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7003A9-AB46-498C-9366-6FC5B52F3D98}"/>
              </a:ext>
            </a:extLst>
          </p:cNvPr>
          <p:cNvSpPr txBox="1"/>
          <p:nvPr/>
        </p:nvSpPr>
        <p:spPr>
          <a:xfrm>
            <a:off x="2337767" y="569568"/>
            <a:ext cx="5108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16 september 2020</a:t>
            </a:r>
          </a:p>
          <a:p>
            <a:endParaRPr lang="nl-NL" dirty="0"/>
          </a:p>
          <a:p>
            <a:r>
              <a:rPr lang="nl-NL" dirty="0"/>
              <a:t>CU-Motie “voorkomen preventief toezicht Provincie” aangenomen. </a:t>
            </a:r>
          </a:p>
          <a:p>
            <a:r>
              <a:rPr lang="nl-NL" dirty="0">
                <a:solidFill>
                  <a:srgbClr val="FFFF00"/>
                </a:solidFill>
              </a:rPr>
              <a:t>#Degelijk financieel beleid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FD200D-0848-41E8-A29F-E9C2E4849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655">
            <a:off x="7645493" y="466546"/>
            <a:ext cx="2556824" cy="19888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ACFD1C-2882-4880-BD80-453262F50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07">
            <a:off x="2228461" y="2498948"/>
            <a:ext cx="2555776" cy="191683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88218D1-A75D-4245-A9B1-421909EFD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036">
            <a:off x="8027246" y="3781356"/>
            <a:ext cx="1768729" cy="30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5793"/>
      </p:ext>
    </p:extLst>
  </p:cSld>
  <p:clrMapOvr>
    <a:masterClrMapping/>
  </p:clrMapOvr>
  <p:transition advClick="0" advTm="10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23247" y="4770799"/>
            <a:ext cx="7696200" cy="137160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1985" y="2852936"/>
            <a:ext cx="3904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15 juli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Eerste plannen over “onze” Fietsagenda worden aangenomen.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3592" y="4869161"/>
            <a:ext cx="530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15 juli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Overlast door Lachgasgebruik wordt opgenomen in APV (motie CU en VGBK)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77A15D-2312-4A4E-8656-946F2F0D5939}"/>
              </a:ext>
            </a:extLst>
          </p:cNvPr>
          <p:cNvSpPr txBox="1"/>
          <p:nvPr/>
        </p:nvSpPr>
        <p:spPr>
          <a:xfrm>
            <a:off x="2495600" y="89771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15 juli 2020</a:t>
            </a:r>
          </a:p>
          <a:p>
            <a:endParaRPr lang="nl-NL" dirty="0"/>
          </a:p>
          <a:p>
            <a:r>
              <a:rPr lang="nl-NL" dirty="0"/>
              <a:t>Raad Krimpenerwaard vergadert Corona-proof in Ouderkerk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C6A0A7-E287-4C21-8C0C-06FA2D5AE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72" y="355797"/>
            <a:ext cx="3035829" cy="227687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F457FA-0DC3-4543-9E14-475744110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8223">
            <a:off x="7536161" y="4440624"/>
            <a:ext cx="2085975" cy="20574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706937F-1029-4EF4-85A1-D6609BE30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942">
            <a:off x="2764961" y="2546153"/>
            <a:ext cx="2550213" cy="20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56740"/>
      </p:ext>
    </p:extLst>
  </p:cSld>
  <p:clrMapOvr>
    <a:masterClrMapping/>
  </p:clrMapOvr>
  <p:transition advClick="0" advTm="10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3913" y="4823985"/>
            <a:ext cx="4752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26 mei 2020 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Motie om aan te sluiten bij “</a:t>
            </a:r>
            <a:r>
              <a:rPr lang="nl-NL" dirty="0" err="1">
                <a:solidFill>
                  <a:prstClr val="white"/>
                </a:solidFill>
              </a:rPr>
              <a:t>Coalition</a:t>
            </a:r>
            <a:r>
              <a:rPr lang="nl-NL" dirty="0">
                <a:solidFill>
                  <a:prstClr val="white"/>
                </a:solidFill>
              </a:rPr>
              <a:t> of </a:t>
            </a:r>
            <a:r>
              <a:rPr lang="nl-NL" dirty="0" err="1">
                <a:solidFill>
                  <a:prstClr val="white"/>
                </a:solidFill>
              </a:rPr>
              <a:t>the</a:t>
            </a:r>
            <a:r>
              <a:rPr lang="nl-NL" dirty="0">
                <a:solidFill>
                  <a:prstClr val="white"/>
                </a:solidFill>
              </a:rPr>
              <a:t> </a:t>
            </a:r>
            <a:r>
              <a:rPr lang="nl-NL" dirty="0" err="1">
                <a:solidFill>
                  <a:prstClr val="white"/>
                </a:solidFill>
              </a:rPr>
              <a:t>Willing</a:t>
            </a:r>
            <a:r>
              <a:rPr lang="nl-NL" dirty="0">
                <a:solidFill>
                  <a:prstClr val="white"/>
                </a:solidFill>
              </a:rPr>
              <a:t>” aangenomen (20-8) </a:t>
            </a:r>
          </a:p>
          <a:p>
            <a:r>
              <a:rPr lang="nl-NL" dirty="0">
                <a:solidFill>
                  <a:srgbClr val="FFFF00"/>
                </a:solidFill>
              </a:rPr>
              <a:t>#Moria #500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3592" y="2822362"/>
            <a:ext cx="437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29 juni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Jan Vente bij project “Klei in Veen”</a:t>
            </a:r>
          </a:p>
          <a:p>
            <a:r>
              <a:rPr lang="nl-NL" dirty="0">
                <a:solidFill>
                  <a:prstClr val="white"/>
                </a:solidFill>
              </a:rPr>
              <a:t>Tegengaan van bodemdaling en 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6893" y="89955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15 juli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Boerenprotest in Ouderkerk ad IJssel voor de start van de Raadsvergadering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480B28-3ED4-4C01-AF30-DEA3EC2AF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219">
            <a:off x="1944198" y="481337"/>
            <a:ext cx="2715653" cy="20367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189D4C6-9953-4EC7-B073-A09D25516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911">
            <a:off x="6736926" y="2550994"/>
            <a:ext cx="3101438" cy="2065235"/>
          </a:xfrm>
          <a:prstGeom prst="rect">
            <a:avLst/>
          </a:prstGeom>
        </p:spPr>
      </p:pic>
      <p:pic>
        <p:nvPicPr>
          <p:cNvPr id="5122" name="Picture 2" descr="Heerlen treedt toe tot Coalition of the Willing van gemeenten die vluchtelingen uit kamp Moria willen opnemen">
            <a:extLst>
              <a:ext uri="{FF2B5EF4-FFF2-40B4-BE49-F238E27FC236}">
                <a16:creationId xmlns:a16="http://schemas.microsoft.com/office/drawing/2014/main" id="{84801A5F-6D06-40AF-897B-B3C8FF48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947">
            <a:off x="2347355" y="4736373"/>
            <a:ext cx="2423521" cy="16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19867"/>
      </p:ext>
    </p:extLst>
  </p:cSld>
  <p:clrMapOvr>
    <a:masterClrMapping/>
  </p:clrMapOvr>
  <p:transition advClick="0" advTm="10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81443" y="2789359"/>
            <a:ext cx="7696200" cy="1175011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293096"/>
            <a:ext cx="7696200" cy="158678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5480" y="4509120"/>
            <a:ext cx="4034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26 februari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Kars helpt mee met “Nederland Schoon”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827" y="2865282"/>
            <a:ext cx="746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Maart 2020 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>
                <a:solidFill>
                  <a:prstClr val="white"/>
                </a:solidFill>
              </a:rPr>
              <a:t>Corona dwingt Krimpenerwaard tot digitaal vergaderen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4474" y="582389"/>
            <a:ext cx="716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26 mei 2020     Motie CU aangenomen: </a:t>
            </a:r>
          </a:p>
          <a:p>
            <a:r>
              <a:rPr lang="nl-NL" dirty="0">
                <a:solidFill>
                  <a:prstClr val="white"/>
                </a:solidFill>
              </a:rPr>
              <a:t>Laat jongeren meedenken over samenleving na Corona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4C3502-6F98-4E0B-ADA5-3790FFCC6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17" y="3964369"/>
            <a:ext cx="2027489" cy="27019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60A8B1-7473-48A2-BC78-22A50D93E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86" y="3347520"/>
            <a:ext cx="1757855" cy="234265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E671281-0958-4D28-A4F3-711412F9E906}"/>
              </a:ext>
            </a:extLst>
          </p:cNvPr>
          <p:cNvSpPr txBox="1"/>
          <p:nvPr/>
        </p:nvSpPr>
        <p:spPr>
          <a:xfrm>
            <a:off x="6720326" y="5971149"/>
            <a:ext cx="3693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nl-NL" b="1" dirty="0">
                <a:solidFill>
                  <a:srgbClr val="FFFF00"/>
                </a:solidFill>
                <a:latin typeface="Open Sans"/>
              </a:rPr>
              <a:t>Pratende afvalbakken in kernen Krimpenerwaard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FB5714-2078-4245-83D8-8ED239673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8272">
            <a:off x="4311060" y="1144127"/>
            <a:ext cx="6290108" cy="14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7868"/>
      </p:ext>
    </p:extLst>
  </p:cSld>
  <p:clrMapOvr>
    <a:masterClrMapping/>
  </p:clrMapOvr>
  <p:transition advClick="0" advTm="10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122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8467" y="69833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4 februari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 err="1">
                <a:solidFill>
                  <a:srgbClr val="FFFF00"/>
                </a:solidFill>
              </a:rPr>
              <a:t>KrimpenerwaardeRING</a:t>
            </a:r>
            <a:r>
              <a:rPr lang="nl-NL" dirty="0">
                <a:solidFill>
                  <a:srgbClr val="FFFF00"/>
                </a:solidFill>
              </a:rPr>
              <a:t> </a:t>
            </a:r>
            <a:r>
              <a:rPr lang="nl-NL" dirty="0">
                <a:solidFill>
                  <a:prstClr val="white"/>
                </a:solidFill>
              </a:rPr>
              <a:t>bij afscheid van Pieter Neven als wethouder 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4317" y="2910417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white"/>
                </a:solidFill>
              </a:rPr>
              <a:t>1 Februari 2020</a:t>
            </a:r>
          </a:p>
          <a:p>
            <a:endParaRPr lang="nl-NL" dirty="0">
              <a:solidFill>
                <a:prstClr val="white"/>
              </a:solidFill>
            </a:endParaRPr>
          </a:p>
          <a:p>
            <a:r>
              <a:rPr lang="nl-NL" dirty="0" err="1">
                <a:solidFill>
                  <a:srgbClr val="FFFF00"/>
                </a:solidFill>
              </a:rPr>
              <a:t>KrimpenerwaardeRING</a:t>
            </a:r>
            <a:r>
              <a:rPr lang="nl-NL" dirty="0">
                <a:solidFill>
                  <a:srgbClr val="FFFF00"/>
                </a:solidFill>
              </a:rPr>
              <a:t> </a:t>
            </a:r>
            <a:r>
              <a:rPr lang="nl-NL" dirty="0"/>
              <a:t>voor </a:t>
            </a:r>
          </a:p>
          <a:p>
            <a:r>
              <a:rPr lang="nl-NL" dirty="0">
                <a:solidFill>
                  <a:prstClr val="white"/>
                </a:solidFill>
              </a:rPr>
              <a:t>Vrijwilligers van </a:t>
            </a:r>
            <a:r>
              <a:rPr lang="nl-NL" dirty="0" err="1">
                <a:solidFill>
                  <a:prstClr val="white"/>
                </a:solidFill>
              </a:rPr>
              <a:t>Dorcas</a:t>
            </a:r>
            <a:r>
              <a:rPr lang="nl-NL" dirty="0">
                <a:solidFill>
                  <a:prstClr val="white"/>
                </a:solidFill>
              </a:rPr>
              <a:t> in Bergambacht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FB2460-8393-4043-B54C-DE3A189A7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766">
            <a:off x="7645551" y="440086"/>
            <a:ext cx="2556741" cy="19175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00D1088-6B62-4AC5-B0FC-2EFB57027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269">
            <a:off x="2598305" y="2352099"/>
            <a:ext cx="2705609" cy="2029207"/>
          </a:xfrm>
          <a:prstGeom prst="rect">
            <a:avLst/>
          </a:prstGeom>
        </p:spPr>
      </p:pic>
      <p:pic>
        <p:nvPicPr>
          <p:cNvPr id="17" name="Picture 4" descr="Afbeeldingsresultaat voor christenunie krimpenerwaard">
            <a:extLst>
              <a:ext uri="{FF2B5EF4-FFF2-40B4-BE49-F238E27FC236}">
                <a16:creationId xmlns:a16="http://schemas.microsoft.com/office/drawing/2014/main" id="{E32864D6-C201-437C-BF7B-4295BD0F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739">
            <a:off x="5991857" y="4682319"/>
            <a:ext cx="4388032" cy="14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BEA4F0CC-4F83-4799-9B7A-2A0ADB87E93A}"/>
              </a:ext>
            </a:extLst>
          </p:cNvPr>
          <p:cNvSpPr txBox="1"/>
          <p:nvPr/>
        </p:nvSpPr>
        <p:spPr>
          <a:xfrm>
            <a:off x="2498467" y="5047513"/>
            <a:ext cx="317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“SUCCESSEN” van ChristenUnie Krimpenerwaard</a:t>
            </a:r>
          </a:p>
          <a:p>
            <a:pPr algn="ctr"/>
            <a:r>
              <a:rPr lang="nl-NL" sz="5400" dirty="0">
                <a:solidFill>
                  <a:srgbClr val="03D1ED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26093799"/>
      </p:ext>
    </p:extLst>
  </p:cSld>
  <p:clrMapOvr>
    <a:masterClrMapping/>
  </p:clrMapOvr>
  <p:transition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2775" y="677440"/>
            <a:ext cx="317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“SUCCESSEN” van ChristenUnie Krimpenerwaard </a:t>
            </a:r>
            <a:r>
              <a:rPr lang="nl-NL" sz="5400" dirty="0">
                <a:solidFill>
                  <a:srgbClr val="03D1ED"/>
                </a:solidFill>
              </a:rPr>
              <a:t>2021</a:t>
            </a:r>
          </a:p>
        </p:txBody>
      </p:sp>
      <p:pic>
        <p:nvPicPr>
          <p:cNvPr id="1026" name="Picture 2" descr="Afbeelding">
            <a:extLst>
              <a:ext uri="{FF2B5EF4-FFF2-40B4-BE49-F238E27FC236}">
                <a16:creationId xmlns:a16="http://schemas.microsoft.com/office/drawing/2014/main" id="{9FB5C9CA-C35B-4B83-BE31-FF93D8A2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067">
            <a:off x="7219732" y="2751407"/>
            <a:ext cx="2808312" cy="165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0CB1A0E-DB5B-4BC9-B445-C1D3B3708412}"/>
              </a:ext>
            </a:extLst>
          </p:cNvPr>
          <p:cNvSpPr txBox="1"/>
          <p:nvPr/>
        </p:nvSpPr>
        <p:spPr>
          <a:xfrm>
            <a:off x="2610144" y="3035163"/>
            <a:ext cx="4498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21 december 2021</a:t>
            </a:r>
          </a:p>
          <a:p>
            <a:endParaRPr lang="nl-NL" dirty="0"/>
          </a:p>
          <a:p>
            <a:r>
              <a:rPr lang="nl-NL" dirty="0"/>
              <a:t>Nieuwe gemeentevlag wordt bekend gemaakt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8B81D49-A2EA-4652-AABA-FD4F319172FB}"/>
              </a:ext>
            </a:extLst>
          </p:cNvPr>
          <p:cNvSpPr txBox="1"/>
          <p:nvPr/>
        </p:nvSpPr>
        <p:spPr>
          <a:xfrm>
            <a:off x="5447928" y="4730135"/>
            <a:ext cx="475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Groen licht voor nieuw Gemeentekantoor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Voorstel gewijzigd door 3 Amendementen van ChristenUnie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A2B62E-B408-43EA-9E39-8A094F17F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294" r="16807" b="1707"/>
          <a:stretch/>
        </p:blipFill>
        <p:spPr bwMode="auto">
          <a:xfrm rot="21275536">
            <a:off x="2155832" y="4487198"/>
            <a:ext cx="2690548" cy="17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AA5C28D-3CC7-4AD2-AB5E-C710E1F26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93" y="124152"/>
            <a:ext cx="3414158" cy="22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>
                <a:solidFill>
                  <a:prstClr val="white"/>
                </a:solidFill>
              </a:rPr>
              <a:t>31 december 2019</a:t>
            </a:r>
          </a:p>
          <a:p>
            <a:endParaRPr lang="nl-NL">
              <a:solidFill>
                <a:prstClr val="white"/>
              </a:solidFill>
            </a:endParaRPr>
          </a:p>
          <a:p>
            <a:r>
              <a:rPr lang="nl-NL">
                <a:solidFill>
                  <a:srgbClr val="FFFF00"/>
                </a:solidFill>
              </a:rPr>
              <a:t>KrimpenerwaardeRING </a:t>
            </a:r>
            <a:r>
              <a:rPr lang="nl-NL">
                <a:solidFill>
                  <a:prstClr val="white"/>
                </a:solidFill>
              </a:rPr>
              <a:t>voor </a:t>
            </a:r>
          </a:p>
          <a:p>
            <a:r>
              <a:rPr lang="nl-NL">
                <a:solidFill>
                  <a:prstClr val="white"/>
                </a:solidFill>
              </a:rPr>
              <a:t>Krimpenerwaard Intercultureel in Haastrecht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7529" y="933489"/>
            <a:ext cx="317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“SUCCESSEN” van ChristenUnie Krimpenerwaard </a:t>
            </a:r>
          </a:p>
          <a:p>
            <a:pPr algn="ctr"/>
            <a:r>
              <a:rPr lang="nl-NL" sz="5400" dirty="0">
                <a:solidFill>
                  <a:srgbClr val="03D1ED"/>
                </a:solidFill>
              </a:rPr>
              <a:t>2019</a:t>
            </a:r>
          </a:p>
        </p:txBody>
      </p:sp>
      <p:pic>
        <p:nvPicPr>
          <p:cNvPr id="8" name="Picture 4" descr="Afbeeldingsresultaat voor christenunie krimpenerwaard">
            <a:extLst>
              <a:ext uri="{FF2B5EF4-FFF2-40B4-BE49-F238E27FC236}">
                <a16:creationId xmlns:a16="http://schemas.microsoft.com/office/drawing/2014/main" id="{BE9C5323-EF91-4265-8317-BF45A9BE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538">
            <a:off x="2223143" y="485536"/>
            <a:ext cx="4388032" cy="14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64D337E-7918-4B9B-9FEA-BF028279B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541">
            <a:off x="7140769" y="2454367"/>
            <a:ext cx="2849033" cy="213677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DBB0E80-BDBD-4434-9E43-8EC61259B825}"/>
              </a:ext>
            </a:extLst>
          </p:cNvPr>
          <p:cNvSpPr txBox="1"/>
          <p:nvPr/>
        </p:nvSpPr>
        <p:spPr>
          <a:xfrm>
            <a:off x="5375920" y="4959912"/>
            <a:ext cx="4468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12 november 2019</a:t>
            </a:r>
          </a:p>
          <a:p>
            <a:endParaRPr lang="nl-NL" dirty="0"/>
          </a:p>
          <a:p>
            <a:r>
              <a:rPr lang="nl-NL" dirty="0"/>
              <a:t>Aangenomen motie Vuurwerkvrije gemeente 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0F9F927E-DBC5-4E83-BFA4-2EC051F0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629">
            <a:off x="2155833" y="4515404"/>
            <a:ext cx="2500008" cy="187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13937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01636"/>
            <a:ext cx="7696200" cy="1518892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634237"/>
            <a:ext cx="7696200" cy="1509826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7901" y="661073"/>
            <a:ext cx="4599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12 november 2019:</a:t>
            </a:r>
          </a:p>
          <a:p>
            <a:endParaRPr lang="nl-NL" dirty="0"/>
          </a:p>
          <a:p>
            <a:r>
              <a:rPr lang="nl-NL" dirty="0"/>
              <a:t>Motie CU structureel Begrotingsevenwicht</a:t>
            </a:r>
          </a:p>
          <a:p>
            <a:r>
              <a:rPr lang="nl-NL" dirty="0"/>
              <a:t>unaniem door raad aangenomen</a:t>
            </a:r>
          </a:p>
          <a:p>
            <a:r>
              <a:rPr lang="nl-NL" dirty="0">
                <a:solidFill>
                  <a:srgbClr val="FFFF00"/>
                </a:solidFill>
              </a:rPr>
              <a:t>#Degelijk financieel beleid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9776" y="2701636"/>
            <a:ext cx="5864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Aangenomen Amendementen:</a:t>
            </a:r>
          </a:p>
          <a:p>
            <a:endParaRPr lang="nl-NL" dirty="0"/>
          </a:p>
          <a:p>
            <a:r>
              <a:rPr lang="nl-NL" dirty="0"/>
              <a:t>-Opschoondag (CU-VGBK)</a:t>
            </a:r>
          </a:p>
          <a:p>
            <a:r>
              <a:rPr lang="nl-NL" dirty="0"/>
              <a:t>-Geen inflatie toeristenbelasting (CU-VVD) unaniem</a:t>
            </a:r>
          </a:p>
          <a:p>
            <a:r>
              <a:rPr lang="nl-NL" dirty="0"/>
              <a:t>-wijziging tarieven Afvalstoffenheffing (SGP-CU) unaniem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3593" y="4341674"/>
            <a:ext cx="7547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Aangenomen moties:</a:t>
            </a:r>
          </a:p>
          <a:p>
            <a:endParaRPr lang="nl-NL" dirty="0"/>
          </a:p>
          <a:p>
            <a:r>
              <a:rPr lang="nl-NL" dirty="0"/>
              <a:t>-Bereikbaarheid bushaltes (D66, CU e.a.) unaniem</a:t>
            </a:r>
          </a:p>
          <a:p>
            <a:r>
              <a:rPr lang="nl-NL" dirty="0"/>
              <a:t>-Ontwerp vlag (D66, CU e.a.) unaniem</a:t>
            </a:r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42707E4-A17C-4105-BC13-AFA64B845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673">
            <a:off x="7084425" y="4712141"/>
            <a:ext cx="3381993" cy="184623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EF8ED84-CFAB-48A5-A08D-568B88A06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493">
            <a:off x="2075305" y="2589449"/>
            <a:ext cx="1772928" cy="177292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C61BC6E-F6FF-4471-AA33-6B55E8D71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533">
            <a:off x="7083838" y="548311"/>
            <a:ext cx="3045626" cy="17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87168"/>
      </p:ext>
    </p:extLst>
  </p:cSld>
  <p:clrMapOvr>
    <a:masterClrMapping/>
  </p:clrMapOvr>
  <p:transition advClick="0" advTm="10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432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7968" y="701885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 november 2019</a:t>
            </a:r>
          </a:p>
          <a:p>
            <a:endParaRPr lang="nl-NL" dirty="0"/>
          </a:p>
          <a:p>
            <a:r>
              <a:rPr lang="nl-NL" dirty="0"/>
              <a:t>Invoering BOB-model door Commissie Bestuurlijke Vernieuwing </a:t>
            </a:r>
            <a:r>
              <a:rPr lang="nl-NL" dirty="0">
                <a:solidFill>
                  <a:srgbClr val="FFFF00"/>
                </a:solidFill>
              </a:rPr>
              <a:t>(Commissie van Zijl)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4748" y="2681747"/>
            <a:ext cx="492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9 november  2019:</a:t>
            </a:r>
          </a:p>
          <a:p>
            <a:endParaRPr lang="nl-NL" dirty="0"/>
          </a:p>
          <a:p>
            <a:r>
              <a:rPr lang="nl-NL" dirty="0">
                <a:solidFill>
                  <a:srgbClr val="FFFF00"/>
                </a:solidFill>
              </a:rPr>
              <a:t>KrimpenerwaardeRING</a:t>
            </a:r>
            <a:r>
              <a:rPr lang="nl-NL" dirty="0"/>
              <a:t> voor 250</a:t>
            </a:r>
            <a:r>
              <a:rPr lang="nl-NL" baseline="30000" dirty="0"/>
              <a:t>e</a:t>
            </a:r>
            <a:r>
              <a:rPr lang="nl-NL" dirty="0"/>
              <a:t> Waard </a:t>
            </a:r>
          </a:p>
          <a:p>
            <a:r>
              <a:rPr lang="nl-NL" dirty="0"/>
              <a:t>op de Kaart/RTV Krimpenerwaard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1102" y="4818209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 november 2019:</a:t>
            </a:r>
          </a:p>
          <a:p>
            <a:endParaRPr lang="nl-NL" dirty="0"/>
          </a:p>
          <a:p>
            <a:r>
              <a:rPr lang="nl-NL" dirty="0"/>
              <a:t>Kars Terlouw wordt benoemd als commissielid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3987AF-B74B-4FA8-A051-721F6E647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634">
            <a:off x="6557531" y="2430101"/>
            <a:ext cx="3491880" cy="196418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6786ADC-E432-4FB6-8E03-F48AC16F9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45">
            <a:off x="2804231" y="4055490"/>
            <a:ext cx="1926174" cy="2568231"/>
          </a:xfrm>
          <a:prstGeom prst="rect">
            <a:avLst/>
          </a:prstGeom>
        </p:spPr>
      </p:pic>
      <p:pic>
        <p:nvPicPr>
          <p:cNvPr id="1026" name="Picture 2" descr="100% BOB, 0% op! - Verkeerswijzer Groningen">
            <a:extLst>
              <a:ext uri="{FF2B5EF4-FFF2-40B4-BE49-F238E27FC236}">
                <a16:creationId xmlns:a16="http://schemas.microsoft.com/office/drawing/2014/main" id="{3404D361-F377-4C64-87BE-DE8CBC5AE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27">
            <a:off x="1821926" y="917032"/>
            <a:ext cx="361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33999"/>
      </p:ext>
    </p:extLst>
  </p:cSld>
  <p:clrMapOvr>
    <a:masterClrMapping/>
  </p:clrMapOvr>
  <p:transition advClick="0" advTm="10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1584" y="2709908"/>
            <a:ext cx="43924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24 september 2019: </a:t>
            </a:r>
          </a:p>
          <a:p>
            <a:endParaRPr lang="nl-NL" dirty="0"/>
          </a:p>
          <a:p>
            <a:r>
              <a:rPr lang="nl-NL" dirty="0"/>
              <a:t>Cor Slob wordt tijdelijk in de raad benoemd, ter vervanging van Elisabeth van Zijl.</a:t>
            </a:r>
          </a:p>
        </p:txBody>
      </p:sp>
      <p:pic>
        <p:nvPicPr>
          <p:cNvPr id="8" name="Picture 4" descr="Afbeeldingsresultaat voor christenunie krimpenerwaard">
            <a:extLst>
              <a:ext uri="{FF2B5EF4-FFF2-40B4-BE49-F238E27FC236}">
                <a16:creationId xmlns:a16="http://schemas.microsoft.com/office/drawing/2014/main" id="{BE9C5323-EF91-4265-8317-BF45A9BE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538">
            <a:off x="2051936" y="4657374"/>
            <a:ext cx="4388032" cy="14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F4CA8C1-0E3E-41EB-A02A-A3BC17E8CF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" b="34090"/>
          <a:stretch/>
        </p:blipFill>
        <p:spPr>
          <a:xfrm>
            <a:off x="7403848" y="2013927"/>
            <a:ext cx="2152758" cy="25922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1580C4-D53A-4084-B0AE-FB78ACFF5A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668">
            <a:off x="2631299" y="392312"/>
            <a:ext cx="2592368" cy="1944276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1FEDE59-2C22-4C4D-B09E-C8142930F352}"/>
              </a:ext>
            </a:extLst>
          </p:cNvPr>
          <p:cNvSpPr txBox="1"/>
          <p:nvPr/>
        </p:nvSpPr>
        <p:spPr>
          <a:xfrm>
            <a:off x="5663952" y="90888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3 oktober 2019: Motiemarkt</a:t>
            </a:r>
          </a:p>
          <a:p>
            <a:endParaRPr lang="nl-NL" dirty="0"/>
          </a:p>
          <a:p>
            <a:r>
              <a:rPr lang="nl-NL" dirty="0"/>
              <a:t>Ideeën van inwoners als motie bij de begroting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C65F5FEF-A5AC-481E-9319-3AD86BF4D77E}"/>
              </a:ext>
            </a:extLst>
          </p:cNvPr>
          <p:cNvSpPr txBox="1"/>
          <p:nvPr/>
        </p:nvSpPr>
        <p:spPr>
          <a:xfrm>
            <a:off x="7005226" y="4869160"/>
            <a:ext cx="317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“SUCCESSEN” van ChristenUnie Krimpenerwaard</a:t>
            </a:r>
          </a:p>
          <a:p>
            <a:pPr algn="ctr"/>
            <a:r>
              <a:rPr lang="nl-NL" sz="5400" dirty="0">
                <a:solidFill>
                  <a:srgbClr val="03D1ED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7410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351584" y="4739233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6EEBF51-119B-47D6-ACD5-B3B369344311}"/>
              </a:ext>
            </a:extLst>
          </p:cNvPr>
          <p:cNvSpPr txBox="1"/>
          <p:nvPr/>
        </p:nvSpPr>
        <p:spPr>
          <a:xfrm>
            <a:off x="2632194" y="712311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21 december 2021</a:t>
            </a:r>
          </a:p>
          <a:p>
            <a:endParaRPr lang="nl-NL" dirty="0"/>
          </a:p>
          <a:p>
            <a:r>
              <a:rPr lang="nl-NL" dirty="0"/>
              <a:t>Krediet voor nieuw gebouw Buitendienst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C03EB86-1F6B-43E2-B7A4-81D7F17182C7}"/>
              </a:ext>
            </a:extLst>
          </p:cNvPr>
          <p:cNvSpPr txBox="1"/>
          <p:nvPr/>
        </p:nvSpPr>
        <p:spPr>
          <a:xfrm>
            <a:off x="6952674" y="2617383"/>
            <a:ext cx="3607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17 december 2021</a:t>
            </a:r>
          </a:p>
          <a:p>
            <a:endParaRPr lang="nl-NL" dirty="0"/>
          </a:p>
          <a:p>
            <a:r>
              <a:rPr lang="nl-NL" dirty="0"/>
              <a:t>Bezoek Afvalbrengstation</a:t>
            </a:r>
          </a:p>
          <a:p>
            <a:r>
              <a:rPr lang="nl-NL" dirty="0"/>
              <a:t>Voorbereidingskrediet aangenomen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F8CC05-CD11-4D92-85A8-A6CFEFF364F1}"/>
              </a:ext>
            </a:extLst>
          </p:cNvPr>
          <p:cNvSpPr txBox="1"/>
          <p:nvPr/>
        </p:nvSpPr>
        <p:spPr>
          <a:xfrm>
            <a:off x="2396471" y="4820286"/>
            <a:ext cx="4353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 december 2021 </a:t>
            </a:r>
          </a:p>
          <a:p>
            <a:r>
              <a:rPr lang="nl-NL" dirty="0"/>
              <a:t>Paarse vrijdag</a:t>
            </a:r>
          </a:p>
          <a:p>
            <a:endParaRPr lang="nl-NL" dirty="0"/>
          </a:p>
          <a:p>
            <a:r>
              <a:rPr lang="nl-NL" dirty="0"/>
              <a:t>Krimpenerwaard: “veilig huis voor iedereen”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AB7E0D-3AA8-40C3-8C20-F98EAE23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035">
            <a:off x="1714279" y="2118495"/>
            <a:ext cx="4977842" cy="220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223E3CD-2704-489D-A5F1-CA766907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62" y="4619790"/>
            <a:ext cx="3617792" cy="16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ad gaat voor centrale huisvesting buitendienst">
            <a:extLst>
              <a:ext uri="{FF2B5EF4-FFF2-40B4-BE49-F238E27FC236}">
                <a16:creationId xmlns:a16="http://schemas.microsoft.com/office/drawing/2014/main" id="{37476E65-B9F2-43FA-B02F-2C484E77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75" y="474075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10" descr="KrimpenerwaardeRING voor Willem en Matthijs Willemse - RTV Krimpenerwaard">
            <a:extLst>
              <a:ext uri="{FF2B5EF4-FFF2-40B4-BE49-F238E27FC236}">
                <a16:creationId xmlns:a16="http://schemas.microsoft.com/office/drawing/2014/main" id="{4DF6B7DC-5595-403F-831E-3531383D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195">
            <a:off x="2310279" y="339878"/>
            <a:ext cx="3160451" cy="23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B5F17A5-C8C1-47AD-A28B-C14E1232A04A}"/>
              </a:ext>
            </a:extLst>
          </p:cNvPr>
          <p:cNvSpPr txBox="1"/>
          <p:nvPr/>
        </p:nvSpPr>
        <p:spPr>
          <a:xfrm>
            <a:off x="6316961" y="659447"/>
            <a:ext cx="31639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KrimpenerWAARDERING</a:t>
            </a:r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22</a:t>
            </a:r>
          </a:p>
          <a:p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van de Ondernemer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Willem en Matthijs Willemse, ondernemers in Lekkerkerk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4D3DF82-033F-4B34-A92F-EA9411B6B7FC}"/>
              </a:ext>
            </a:extLst>
          </p:cNvPr>
          <p:cNvSpPr txBox="1"/>
          <p:nvPr/>
        </p:nvSpPr>
        <p:spPr>
          <a:xfrm>
            <a:off x="2423593" y="2817016"/>
            <a:ext cx="3782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18 november </a:t>
            </a:r>
          </a:p>
          <a:p>
            <a:endParaRPr lang="nl-NL" dirty="0"/>
          </a:p>
          <a:p>
            <a:r>
              <a:rPr lang="nl-NL" dirty="0"/>
              <a:t>Klankbordgroep jongeren in actie voor</a:t>
            </a:r>
          </a:p>
          <a:p>
            <a:r>
              <a:rPr lang="nl-NL" dirty="0"/>
              <a:t>Beter openbaar Vervoer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D57423F-9773-4F19-B22C-A6E13BF2232A}"/>
              </a:ext>
            </a:extLst>
          </p:cNvPr>
          <p:cNvSpPr txBox="1"/>
          <p:nvPr/>
        </p:nvSpPr>
        <p:spPr>
          <a:xfrm>
            <a:off x="6390301" y="4849952"/>
            <a:ext cx="300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14 november 2021</a:t>
            </a:r>
          </a:p>
          <a:p>
            <a:endParaRPr lang="nl-NL" dirty="0"/>
          </a:p>
          <a:p>
            <a:r>
              <a:rPr lang="nl-NL" dirty="0"/>
              <a:t>Anthony loopt stage bij </a:t>
            </a:r>
          </a:p>
          <a:p>
            <a:r>
              <a:rPr lang="nl-NL" dirty="0"/>
              <a:t>Voedselbank Krimpenerwaard</a:t>
            </a:r>
          </a:p>
        </p:txBody>
      </p:sp>
      <p:pic>
        <p:nvPicPr>
          <p:cNvPr id="3074" name="Picture 2" descr="Afbeelding">
            <a:extLst>
              <a:ext uri="{FF2B5EF4-FFF2-40B4-BE49-F238E27FC236}">
                <a16:creationId xmlns:a16="http://schemas.microsoft.com/office/drawing/2014/main" id="{FC5C24BB-F774-4B69-9293-1C76D77E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50">
            <a:off x="2848359" y="4465143"/>
            <a:ext cx="2615423" cy="196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2F0F165-62F8-4D14-A878-C9626FA7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408">
            <a:off x="6701202" y="2587646"/>
            <a:ext cx="3603712" cy="18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33128" y="577207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87968" y="4809736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65DBCAA-C1DD-4F46-B3DA-055703C62D9C}"/>
              </a:ext>
            </a:extLst>
          </p:cNvPr>
          <p:cNvSpPr txBox="1"/>
          <p:nvPr/>
        </p:nvSpPr>
        <p:spPr>
          <a:xfrm>
            <a:off x="2226183" y="620445"/>
            <a:ext cx="383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9 november 2021</a:t>
            </a:r>
          </a:p>
          <a:p>
            <a:endParaRPr lang="nl-NL" dirty="0"/>
          </a:p>
          <a:p>
            <a:r>
              <a:rPr lang="nl-NL" dirty="0"/>
              <a:t>Motie van ChristenUnie  “lantaarnpaal als laadpaal” aangenomen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E20F8C3-5941-4A5F-A267-E0F3A68A0AE4}"/>
              </a:ext>
            </a:extLst>
          </p:cNvPr>
          <p:cNvSpPr txBox="1"/>
          <p:nvPr/>
        </p:nvSpPr>
        <p:spPr>
          <a:xfrm>
            <a:off x="6081229" y="2566740"/>
            <a:ext cx="4551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29 oktober 2021</a:t>
            </a:r>
          </a:p>
          <a:p>
            <a:endParaRPr lang="nl-NL" dirty="0"/>
          </a:p>
          <a:p>
            <a:r>
              <a:rPr lang="nl-NL" dirty="0"/>
              <a:t>Opening Landwinkel </a:t>
            </a:r>
            <a:r>
              <a:rPr lang="nl-NL" dirty="0" err="1"/>
              <a:t>fam</a:t>
            </a:r>
            <a:r>
              <a:rPr lang="nl-NL" dirty="0"/>
              <a:t> Speksnijder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45D26EC-33A9-414E-8301-02B8D6EE359C}"/>
              </a:ext>
            </a:extLst>
          </p:cNvPr>
          <p:cNvSpPr txBox="1"/>
          <p:nvPr/>
        </p:nvSpPr>
        <p:spPr>
          <a:xfrm>
            <a:off x="2420889" y="4892497"/>
            <a:ext cx="309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14 oktober 2021</a:t>
            </a:r>
          </a:p>
          <a:p>
            <a:endParaRPr lang="nl-NL" dirty="0"/>
          </a:p>
          <a:p>
            <a:r>
              <a:rPr lang="nl-NL" dirty="0"/>
              <a:t>ALV stelt de kieslijst voor de verkiezingen 2022 vast</a:t>
            </a:r>
          </a:p>
        </p:txBody>
      </p:sp>
      <p:pic>
        <p:nvPicPr>
          <p:cNvPr id="4098" name="Picture 2" descr="Afbeelding">
            <a:extLst>
              <a:ext uri="{FF2B5EF4-FFF2-40B4-BE49-F238E27FC236}">
                <a16:creationId xmlns:a16="http://schemas.microsoft.com/office/drawing/2014/main" id="{556FFB42-21A9-4904-8282-EAC19E03F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30" y="402567"/>
            <a:ext cx="3841153" cy="18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">
            <a:extLst>
              <a:ext uri="{FF2B5EF4-FFF2-40B4-BE49-F238E27FC236}">
                <a16:creationId xmlns:a16="http://schemas.microsoft.com/office/drawing/2014/main" id="{7F2E1913-F0FF-4EE3-9E54-6E701506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802">
            <a:off x="2859036" y="2122654"/>
            <a:ext cx="2734832" cy="27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6CD50EF6-864F-440A-BD91-22DDE99C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4160250"/>
            <a:ext cx="3583139" cy="23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12" descr="ChristenUnie Krimpenerwaard verwent op Dierendag katten Wetland-Cats">
            <a:extLst>
              <a:ext uri="{FF2B5EF4-FFF2-40B4-BE49-F238E27FC236}">
                <a16:creationId xmlns:a16="http://schemas.microsoft.com/office/drawing/2014/main" id="{E5BBE403-5499-4EEF-BF81-833C1049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702">
            <a:off x="6864403" y="549196"/>
            <a:ext cx="3696629" cy="22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A06FBE0-D813-4263-9CEA-4051EDFCFD30}"/>
              </a:ext>
            </a:extLst>
          </p:cNvPr>
          <p:cNvSpPr txBox="1"/>
          <p:nvPr/>
        </p:nvSpPr>
        <p:spPr>
          <a:xfrm>
            <a:off x="2247900" y="749449"/>
            <a:ext cx="4640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dirty="0">
                <a:solidFill>
                  <a:prstClr val="white"/>
                </a:solidFill>
                <a:cs typeface="Calibri" panose="020F0502020204030204" pitchFamily="34" charset="0"/>
              </a:rPr>
              <a:t>4 oktober 2021</a:t>
            </a:r>
          </a:p>
          <a:p>
            <a:pPr defTabSz="457200"/>
            <a:endParaRPr lang="nl-NL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defTabSz="457200"/>
            <a:r>
              <a:rPr lang="nl-NL" dirty="0">
                <a:solidFill>
                  <a:prstClr val="white"/>
                </a:solidFill>
                <a:cs typeface="Calibri" panose="020F0502020204030204" pitchFamily="34" charset="0"/>
              </a:rPr>
              <a:t>Anja </a:t>
            </a:r>
            <a:r>
              <a:rPr lang="nl-NL" dirty="0" err="1">
                <a:solidFill>
                  <a:prstClr val="white"/>
                </a:solidFill>
                <a:cs typeface="Calibri" panose="020F0502020204030204" pitchFamily="34" charset="0"/>
              </a:rPr>
              <a:t>vd</a:t>
            </a:r>
            <a:r>
              <a:rPr lang="nl-NL" dirty="0">
                <a:solidFill>
                  <a:prstClr val="white"/>
                </a:solidFill>
                <a:cs typeface="Calibri" panose="020F0502020204030204" pitchFamily="34" charset="0"/>
              </a:rPr>
              <a:t> Laan van St. Wetland Cats krijgt </a:t>
            </a:r>
            <a:r>
              <a:rPr lang="nl-NL" dirty="0" err="1">
                <a:solidFill>
                  <a:prstClr val="white"/>
                </a:solidFill>
                <a:cs typeface="Calibri" panose="020F0502020204030204" pitchFamily="34" charset="0"/>
              </a:rPr>
              <a:t>KrimpenerWAARDERING</a:t>
            </a:r>
            <a:r>
              <a:rPr lang="nl-NL" dirty="0">
                <a:solidFill>
                  <a:prstClr val="white"/>
                </a:solidFill>
                <a:cs typeface="Calibri" panose="020F0502020204030204" pitchFamily="34" charset="0"/>
              </a:rPr>
              <a:t> 21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9496891-3D25-42C2-A862-7D6D2F879C46}"/>
              </a:ext>
            </a:extLst>
          </p:cNvPr>
          <p:cNvSpPr txBox="1"/>
          <p:nvPr/>
        </p:nvSpPr>
        <p:spPr>
          <a:xfrm>
            <a:off x="6096001" y="2793456"/>
            <a:ext cx="386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 oktober 2021</a:t>
            </a:r>
          </a:p>
          <a:p>
            <a:endParaRPr lang="nl-NL" dirty="0"/>
          </a:p>
          <a:p>
            <a:r>
              <a:rPr lang="nl-NL" dirty="0"/>
              <a:t>College neemt onze motie “Geluidsoverlast motoren” over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633CAE6-8EBB-44C4-822D-95D14C97FE09}"/>
              </a:ext>
            </a:extLst>
          </p:cNvPr>
          <p:cNvSpPr txBox="1"/>
          <p:nvPr/>
        </p:nvSpPr>
        <p:spPr>
          <a:xfrm>
            <a:off x="2135560" y="4941169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26 september 2021</a:t>
            </a:r>
          </a:p>
          <a:p>
            <a:endParaRPr lang="nl-NL" dirty="0"/>
          </a:p>
          <a:p>
            <a:r>
              <a:rPr lang="nl-NL" dirty="0"/>
              <a:t>Aandacht voor informatie aan Doven en Slechthorenden</a:t>
            </a:r>
          </a:p>
        </p:txBody>
      </p:sp>
      <p:pic>
        <p:nvPicPr>
          <p:cNvPr id="5122" name="Picture 2" descr="Afbeelding">
            <a:extLst>
              <a:ext uri="{FF2B5EF4-FFF2-40B4-BE49-F238E27FC236}">
                <a16:creationId xmlns:a16="http://schemas.microsoft.com/office/drawing/2014/main" id="{96E2ED4F-BEF3-4B36-87A1-655A2E37C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924">
            <a:off x="1995571" y="2407636"/>
            <a:ext cx="3793674" cy="22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879D3B9-DF0A-4B17-A908-23763105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894">
            <a:off x="6129953" y="4464323"/>
            <a:ext cx="4129261" cy="19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47900" y="765175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725552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8" descr="KrimpenerwaardeRING voor Teus Hoogerwaard - RTV Krimpenerwaard">
            <a:extLst>
              <a:ext uri="{FF2B5EF4-FFF2-40B4-BE49-F238E27FC236}">
                <a16:creationId xmlns:a16="http://schemas.microsoft.com/office/drawing/2014/main" id="{7DB3DF25-D36D-415D-9125-B0924A98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061">
            <a:off x="2055431" y="453469"/>
            <a:ext cx="4504359" cy="19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56F07928-9B71-455B-8AC1-790194AB4C09}"/>
              </a:ext>
            </a:extLst>
          </p:cNvPr>
          <p:cNvSpPr txBox="1"/>
          <p:nvPr/>
        </p:nvSpPr>
        <p:spPr>
          <a:xfrm>
            <a:off x="6960097" y="571017"/>
            <a:ext cx="3057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KrimpenerWAARDERING</a:t>
            </a:r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25 september 2021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Teus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Hoogerwaard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Lokale ondernemer Lageweg/ </a:t>
            </a:r>
          </a:p>
          <a:p>
            <a:r>
              <a:rPr lang="nl-N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St. Promotie Krimpenerwaard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B8605D2-55A4-4A96-888C-19BB719BF5CE}"/>
              </a:ext>
            </a:extLst>
          </p:cNvPr>
          <p:cNvSpPr txBox="1"/>
          <p:nvPr/>
        </p:nvSpPr>
        <p:spPr>
          <a:xfrm>
            <a:off x="2439619" y="2949687"/>
            <a:ext cx="3646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14 september 2021</a:t>
            </a:r>
          </a:p>
          <a:p>
            <a:endParaRPr lang="nl-NL" dirty="0"/>
          </a:p>
          <a:p>
            <a:r>
              <a:rPr lang="nl-NL" dirty="0"/>
              <a:t>Aktieweken Krimpenerwaard Schoon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3A12E4-A957-4784-BFC7-5E89630E9B93}"/>
              </a:ext>
            </a:extLst>
          </p:cNvPr>
          <p:cNvSpPr txBox="1"/>
          <p:nvPr/>
        </p:nvSpPr>
        <p:spPr>
          <a:xfrm>
            <a:off x="4847593" y="4980009"/>
            <a:ext cx="4614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 september 2021</a:t>
            </a:r>
          </a:p>
          <a:p>
            <a:endParaRPr lang="nl-NL" dirty="0"/>
          </a:p>
          <a:p>
            <a:r>
              <a:rPr lang="nl-NL" dirty="0"/>
              <a:t>Regiovisie Jeugd wordt vastgesteld met</a:t>
            </a:r>
          </a:p>
          <a:p>
            <a:r>
              <a:rPr lang="nl-NL" dirty="0"/>
              <a:t>Amendementen van ChristenUnie</a:t>
            </a:r>
          </a:p>
        </p:txBody>
      </p:sp>
      <p:pic>
        <p:nvPicPr>
          <p:cNvPr id="6148" name="Picture 4" descr="Afbeelding">
            <a:extLst>
              <a:ext uri="{FF2B5EF4-FFF2-40B4-BE49-F238E27FC236}">
                <a16:creationId xmlns:a16="http://schemas.microsoft.com/office/drawing/2014/main" id="{FC15B5CB-0DCD-499B-9763-45ABCAFD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445">
            <a:off x="6401255" y="2690445"/>
            <a:ext cx="2937276" cy="22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ten voor regiovisie jeugd midden-holland">
            <a:extLst>
              <a:ext uri="{FF2B5EF4-FFF2-40B4-BE49-F238E27FC236}">
                <a16:creationId xmlns:a16="http://schemas.microsoft.com/office/drawing/2014/main" id="{4B31E59F-8C4B-4095-B7F3-6FE190DD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71" y="4416051"/>
            <a:ext cx="1962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199207" y="696386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247900" y="2645744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2247900" y="4724400"/>
            <a:ext cx="7696200" cy="1371600"/>
          </a:xfrm>
          <a:prstGeom prst="snip2Diag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69B1EE-06EA-4EF1-80AF-F284569C06BB}"/>
              </a:ext>
            </a:extLst>
          </p:cNvPr>
          <p:cNvSpPr txBox="1"/>
          <p:nvPr/>
        </p:nvSpPr>
        <p:spPr>
          <a:xfrm>
            <a:off x="2247901" y="476673"/>
            <a:ext cx="354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21 augustus 2021</a:t>
            </a:r>
          </a:p>
          <a:p>
            <a:endParaRPr lang="nl-NL" dirty="0"/>
          </a:p>
          <a:p>
            <a:r>
              <a:rPr lang="nl-NL" dirty="0"/>
              <a:t>Aandacht voor ongewenste reclame Krimpen a/d Lek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51AA236-0583-4BAB-BE6C-E71DE049D8F7}"/>
              </a:ext>
            </a:extLst>
          </p:cNvPr>
          <p:cNvSpPr txBox="1"/>
          <p:nvPr/>
        </p:nvSpPr>
        <p:spPr>
          <a:xfrm>
            <a:off x="6096001" y="2817016"/>
            <a:ext cx="409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21 augustus 2021</a:t>
            </a:r>
          </a:p>
          <a:p>
            <a:endParaRPr lang="nl-NL" dirty="0"/>
          </a:p>
          <a:p>
            <a:r>
              <a:rPr lang="nl-NL" dirty="0"/>
              <a:t>Bezoek aan </a:t>
            </a:r>
            <a:r>
              <a:rPr lang="nl-NL" dirty="0" err="1"/>
              <a:t>Algerabrug</a:t>
            </a:r>
            <a:r>
              <a:rPr lang="nl-NL" dirty="0"/>
              <a:t> met </a:t>
            </a:r>
          </a:p>
          <a:p>
            <a:r>
              <a:rPr lang="nl-NL" dirty="0"/>
              <a:t>ChristenUnie Krimpen</a:t>
            </a:r>
          </a:p>
        </p:txBody>
      </p:sp>
      <p:pic>
        <p:nvPicPr>
          <p:cNvPr id="8" name="Picture 4" descr="21 Ring_2">
            <a:extLst>
              <a:ext uri="{FF2B5EF4-FFF2-40B4-BE49-F238E27FC236}">
                <a16:creationId xmlns:a16="http://schemas.microsoft.com/office/drawing/2014/main" id="{1EE7C4BB-0527-43D3-AA71-4D800D67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616">
            <a:off x="6731160" y="4446125"/>
            <a:ext cx="2906582" cy="21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C42C18B-CBFB-4CE2-A53A-6B4B41C2E547}"/>
              </a:ext>
            </a:extLst>
          </p:cNvPr>
          <p:cNvSpPr txBox="1"/>
          <p:nvPr/>
        </p:nvSpPr>
        <p:spPr>
          <a:xfrm>
            <a:off x="2296593" y="4771480"/>
            <a:ext cx="40324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nl-NL" dirty="0" err="1">
                <a:solidFill>
                  <a:prstClr val="white"/>
                </a:solidFill>
                <a:cs typeface="Calibri" panose="020F0502020204030204" pitchFamily="34" charset="0"/>
              </a:rPr>
              <a:t>KrimpenerWAARDERING</a:t>
            </a:r>
            <a:r>
              <a:rPr lang="nl-NL" dirty="0">
                <a:solidFill>
                  <a:prstClr val="white"/>
                </a:solidFill>
                <a:cs typeface="Calibri" panose="020F0502020204030204" pitchFamily="34" charset="0"/>
              </a:rPr>
              <a:t> 19</a:t>
            </a:r>
          </a:p>
          <a:p>
            <a:pPr defTabSz="457200"/>
            <a:r>
              <a:rPr lang="nl-NL" dirty="0">
                <a:solidFill>
                  <a:prstClr val="white"/>
                </a:solidFill>
                <a:cs typeface="Calibri" panose="020F0502020204030204" pitchFamily="34" charset="0"/>
              </a:rPr>
              <a:t>26 juli 2021</a:t>
            </a:r>
          </a:p>
          <a:p>
            <a:pPr defTabSz="457200"/>
            <a:endParaRPr lang="nl-NL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defTabSz="457200"/>
            <a:r>
              <a:rPr lang="nl-NL" dirty="0" err="1">
                <a:solidFill>
                  <a:prstClr val="white"/>
                </a:solidFill>
                <a:cs typeface="Calibri" panose="020F0502020204030204" pitchFamily="34" charset="0"/>
              </a:rPr>
              <a:t>Fam</a:t>
            </a:r>
            <a:r>
              <a:rPr lang="nl-NL" dirty="0">
                <a:solidFill>
                  <a:prstClr val="white"/>
                </a:solidFill>
                <a:cs typeface="Calibri" panose="020F0502020204030204" pitchFamily="34" charset="0"/>
              </a:rPr>
              <a:t> Mulder,  Vlist</a:t>
            </a:r>
          </a:p>
          <a:p>
            <a:pPr defTabSz="457200"/>
            <a:r>
              <a:rPr lang="nl-NL" dirty="0">
                <a:solidFill>
                  <a:prstClr val="white"/>
                </a:solidFill>
                <a:cs typeface="Calibri" panose="020F0502020204030204" pitchFamily="34" charset="0"/>
              </a:rPr>
              <a:t>natuurlijk boeren, weidevogelbeheer</a:t>
            </a:r>
          </a:p>
        </p:txBody>
      </p:sp>
      <p:pic>
        <p:nvPicPr>
          <p:cNvPr id="8194" name="Picture 2" descr="Afbeelding">
            <a:extLst>
              <a:ext uri="{FF2B5EF4-FFF2-40B4-BE49-F238E27FC236}">
                <a16:creationId xmlns:a16="http://schemas.microsoft.com/office/drawing/2014/main" id="{2A0DB311-8050-45AD-9A30-618846FC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6" y="312096"/>
            <a:ext cx="3455985" cy="20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">
            <a:extLst>
              <a:ext uri="{FF2B5EF4-FFF2-40B4-BE49-F238E27FC236}">
                <a16:creationId xmlns:a16="http://schemas.microsoft.com/office/drawing/2014/main" id="{EBA959A6-EEFA-4ABA-BC2E-1EFC65AD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692">
            <a:off x="2622742" y="2215631"/>
            <a:ext cx="3098418" cy="22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1170</Words>
  <Application>Microsoft Office PowerPoint</Application>
  <PresentationFormat>Breedbeeld</PresentationFormat>
  <Paragraphs>343</Paragraphs>
  <Slides>33</Slides>
  <Notes>33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AlwynNewRounded-Regular</vt:lpstr>
      <vt:lpstr>Arial</vt:lpstr>
      <vt:lpstr>Calibri</vt:lpstr>
      <vt:lpstr>Open Sans</vt:lpstr>
      <vt:lpstr>Ubuntu</vt:lpstr>
      <vt:lpstr>10_Office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 van Dorp</dc:creator>
  <cp:lastModifiedBy>Cor Slob</cp:lastModifiedBy>
  <cp:revision>4</cp:revision>
  <dcterms:created xsi:type="dcterms:W3CDTF">2022-01-09T18:47:09Z</dcterms:created>
  <dcterms:modified xsi:type="dcterms:W3CDTF">2022-01-09T19:16:17Z</dcterms:modified>
</cp:coreProperties>
</file>